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6"/>
  </p:notesMasterIdLst>
  <p:sldIdLst>
    <p:sldId id="266" r:id="rId2"/>
    <p:sldId id="257" r:id="rId3"/>
    <p:sldId id="267" r:id="rId4"/>
    <p:sldId id="269" r:id="rId5"/>
    <p:sldId id="270" r:id="rId6"/>
    <p:sldId id="258" r:id="rId7"/>
    <p:sldId id="259" r:id="rId8"/>
    <p:sldId id="268" r:id="rId9"/>
    <p:sldId id="260" r:id="rId10"/>
    <p:sldId id="261" r:id="rId11"/>
    <p:sldId id="262" r:id="rId12"/>
    <p:sldId id="263" r:id="rId13"/>
    <p:sldId id="264" r:id="rId14"/>
    <p:sldId id="265" r:id="rId15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1pPr>
    <a:lvl2pPr marL="0" marR="0" indent="457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2pPr>
    <a:lvl3pPr marL="0" marR="0" indent="914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3pPr>
    <a:lvl4pPr marL="0" marR="0" indent="1371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4pPr>
    <a:lvl5pPr marL="0" marR="0" indent="18288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5pPr>
    <a:lvl6pPr marL="0" marR="0" indent="22860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6pPr>
    <a:lvl7pPr marL="0" marR="0" indent="27432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7pPr>
    <a:lvl8pPr marL="0" marR="0" indent="32004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8pPr>
    <a:lvl9pPr marL="0" marR="0" indent="3657600" algn="l" defTabSz="355600" rtl="0" fontAlgn="auto" latinLnBrk="0" hangingPunct="0">
      <a:lnSpc>
        <a:spcPct val="100000"/>
      </a:lnSpc>
      <a:spcBef>
        <a:spcPts val="4700"/>
      </a:spcBef>
      <a:spcAft>
        <a:spcPts val="0"/>
      </a:spcAft>
      <a:buClrTx/>
      <a:buSzTx/>
      <a:buFontTx/>
      <a:buNone/>
      <a:tabLst/>
      <a:defRPr kumimoji="0" sz="4000" b="0" i="0" u="none" strike="noStrike" cap="none" spc="0" normalizeH="0" baseline="0">
        <a:ln>
          <a:noFill/>
        </a:ln>
        <a:solidFill>
          <a:schemeClr val="accent1">
            <a:satOff val="-9155"/>
            <a:lumOff val="-32673"/>
          </a:schemeClr>
        </a:solidFill>
        <a:effectLst/>
        <a:uFillTx/>
        <a:latin typeface="Graphik-Light"/>
        <a:ea typeface="Graphik-Light"/>
        <a:cs typeface="Graphik-Light"/>
        <a:sym typeface="Graphik Light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381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2">
              <a:hueOff val="-357243"/>
              <a:satOff val="7293"/>
              <a:lumOff val="8906"/>
            </a:schemeClr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D5D5D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3">
              <a:satOff val="1412"/>
              <a:lumOff val="16412"/>
            </a:schemeClr>
          </a:solidFill>
        </a:fill>
      </a:tcStyle>
    </a:firstCol>
    <a:lastRow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3">
                  <a:satOff val="1412"/>
                  <a:lumOff val="16412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6E937E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FFF171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A51B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E1A84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AF7E9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4">
              <a:hueOff val="103425"/>
              <a:satOff val="-7243"/>
              <a:lumOff val="9921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chemeClr val="accent5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lumOff val="-14283"/>
            </a:schemeClr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chemeClr val="accent5">
                  <a:lumOff val="-14283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chemeClr val="accent5">
              <a:satOff val="-6299"/>
              <a:lumOff val="-32309"/>
            </a:schemeClr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Graphik"/>
          <a:ea typeface="Graphik"/>
          <a:cs typeface="Graphik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381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firstCol>
    <a:la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381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Graphik Semibold"/>
          <a:ea typeface="Graphik Semibold"/>
          <a:cs typeface="Graphik Semibold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D5D5D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58"/>
    <p:restoredTop sz="94725"/>
  </p:normalViewPr>
  <p:slideViewPr>
    <p:cSldViewPr snapToGrid="0">
      <p:cViewPr varScale="1">
        <p:scale>
          <a:sx n="43" d="100"/>
          <a:sy n="43" d="100"/>
        </p:scale>
        <p:origin x="328" y="16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Shape 209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210" name="Shape 210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541671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300CD95-A306-3F23-B6F9-3F3972108BE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399945C-AE40-1DBA-0086-A967C6317CA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6BC6C01-3DA8-A2DE-FEE6-E85335CC81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417641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01A16ED-72A2-355F-568D-533D43A227E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24FCBADF-015F-5B91-760E-B678EB55103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724DCB3-329D-8B48-CADD-BFF416ABCFD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59759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hor and Dat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12268950"/>
            <a:ext cx="21971000" cy="660401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1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Agenda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Agenda Subtitle</a:t>
            </a:r>
          </a:p>
        </p:txBody>
      </p:sp>
      <p:sp>
        <p:nvSpPr>
          <p:cNvPr id="109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>
            <a:lvl1pPr marL="0" indent="0">
              <a:spcBef>
                <a:spcPts val="6000"/>
              </a:spcBef>
              <a:buSzTx/>
              <a:buNone/>
              <a:defRPr sz="5000"/>
            </a:lvl1pPr>
            <a:lvl2pPr marL="0" indent="457200">
              <a:spcBef>
                <a:spcPts val="6000"/>
              </a:spcBef>
              <a:buSzTx/>
              <a:buNone/>
              <a:defRPr sz="5000"/>
            </a:lvl2pPr>
            <a:lvl3pPr marL="0" indent="914400">
              <a:spcBef>
                <a:spcPts val="6000"/>
              </a:spcBef>
              <a:buSzTx/>
              <a:buNone/>
              <a:defRPr sz="5000"/>
            </a:lvl3pPr>
            <a:lvl4pPr marL="0" indent="1371600">
              <a:spcBef>
                <a:spcPts val="6000"/>
              </a:spcBef>
              <a:buSzTx/>
              <a:buNone/>
              <a:defRPr sz="5000"/>
            </a:lvl4pPr>
            <a:lvl5pPr marL="0" indent="1828800">
              <a:spcBef>
                <a:spcPts val="6000"/>
              </a:spcBef>
              <a:buSzTx/>
              <a:buNone/>
              <a:defRPr sz="5000"/>
            </a:lvl5pPr>
          </a:lstStyle>
          <a:p>
            <a:r>
              <a:t>Agenda Topics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0" name="Agenda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Agenda Title</a:t>
            </a:r>
          </a:p>
        </p:txBody>
      </p:sp>
      <p:sp>
        <p:nvSpPr>
          <p:cNvPr id="11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tatem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191000"/>
            <a:ext cx="21971000" cy="4089400"/>
          </a:xfrm>
          <a:prstGeom prst="rect">
            <a:avLst/>
          </a:prstGeom>
        </p:spPr>
        <p:txBody>
          <a:bodyPr anchor="ctr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12000" spc="-119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Statement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1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ig Fa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1206500"/>
            <a:ext cx="21971000" cy="7353300"/>
          </a:xfrm>
          <a:prstGeom prst="rect">
            <a:avLst/>
          </a:prstGeom>
        </p:spPr>
        <p:txBody>
          <a:bodyPr anchor="b"/>
          <a:lstStyle>
            <a:lvl1pPr marL="0" indent="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algn="ctr" defTabSz="2438400">
              <a:lnSpc>
                <a:spcPct val="90000"/>
              </a:lnSpc>
              <a:spcBef>
                <a:spcPts val="0"/>
              </a:spcBef>
              <a:buSzTx/>
              <a:buNone/>
              <a:defRPr sz="35000" spc="-175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7" name="Fact informa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8128000"/>
            <a:ext cx="21971000" cy="1079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algn="ctr" defTabSz="825500">
              <a:lnSpc>
                <a:spcPct val="90000"/>
              </a:lnSpc>
              <a:spcBef>
                <a:spcPts val="0"/>
              </a:spcBef>
              <a:buSzTx/>
              <a:buNone/>
              <a:defRPr sz="5500" spc="-5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Fact information</a:t>
            </a:r>
          </a:p>
        </p:txBody>
      </p:sp>
      <p:sp>
        <p:nvSpPr>
          <p:cNvPr id="12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Attribution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5461000" y="9563100"/>
            <a:ext cx="13728700" cy="6985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36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Attribution</a:t>
            </a:r>
          </a:p>
        </p:txBody>
      </p:sp>
      <p:sp>
        <p:nvSpPr>
          <p:cNvPr id="136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5194300" y="4165600"/>
            <a:ext cx="13995400" cy="4432300"/>
          </a:xfrm>
          <a:prstGeom prst="rect">
            <a:avLst/>
          </a:prstGeom>
        </p:spPr>
        <p:txBody>
          <a:bodyPr anchor="b"/>
          <a:lstStyle>
            <a:lvl1pPr marL="254000" indent="-2540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1pPr>
            <a:lvl2pPr marL="254000" indent="2032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2pPr>
            <a:lvl3pPr marL="254000" indent="6604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3pPr>
            <a:lvl4pPr marL="254000" indent="11176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4pPr>
            <a:lvl5pPr marL="254000" indent="1574800" defTabSz="2438400">
              <a:lnSpc>
                <a:spcPct val="90000"/>
              </a:lnSpc>
              <a:spcBef>
                <a:spcPts val="0"/>
              </a:spcBef>
              <a:buSzTx/>
              <a:buNone/>
              <a:defRPr sz="9300" spc="-93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“Notable Quote”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3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Close-up of a curved, white, layered pattern"/>
          <p:cNvSpPr>
            <a:spLocks noGrp="1"/>
          </p:cNvSpPr>
          <p:nvPr>
            <p:ph type="pic" sz="quarter" idx="21"/>
          </p:nvPr>
        </p:nvSpPr>
        <p:spPr>
          <a:xfrm>
            <a:off x="1257300" y="3213100"/>
            <a:ext cx="7289800" cy="72898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5" name="Close-up of a layered pattern of gray stone"/>
          <p:cNvSpPr>
            <a:spLocks noGrp="1"/>
          </p:cNvSpPr>
          <p:nvPr>
            <p:ph type="pic" sz="quarter" idx="22"/>
          </p:nvPr>
        </p:nvSpPr>
        <p:spPr>
          <a:xfrm>
            <a:off x="7353300" y="3632200"/>
            <a:ext cx="9677400" cy="64516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6" name="Close-up of a white ribbed pattern"/>
          <p:cNvSpPr>
            <a:spLocks noGrp="1"/>
          </p:cNvSpPr>
          <p:nvPr>
            <p:ph type="pic" sz="quarter" idx="23"/>
          </p:nvPr>
        </p:nvSpPr>
        <p:spPr>
          <a:xfrm>
            <a:off x="14621933" y="3632200"/>
            <a:ext cx="9677401" cy="645725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47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Angular, futuristic, white corridor with shadows"/>
          <p:cNvSpPr>
            <a:spLocks noGrp="1"/>
          </p:cNvSpPr>
          <p:nvPr>
            <p:ph type="pic" idx="21"/>
          </p:nvPr>
        </p:nvSpPr>
        <p:spPr>
          <a:xfrm>
            <a:off x="0" y="-1270000"/>
            <a:ext cx="24384000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5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70" name="View through a mesh-like ceiling under a blue sky"/>
          <p:cNvSpPr>
            <a:spLocks noGrp="1"/>
          </p:cNvSpPr>
          <p:nvPr>
            <p:ph type="pic" idx="22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7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>
            <a:lvl1pPr defTabSz="2438338">
              <a:defRPr>
                <a:solidFill>
                  <a:srgbClr val="FFFFFF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72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630"/>
          </a:xfrm>
          <a:prstGeom prst="rect">
            <a:avLst/>
          </a:prstGeom>
        </p:spPr>
        <p:txBody>
          <a:bodyPr/>
          <a:lstStyle>
            <a:lvl1pPr marL="1198033" indent="-1058333" defTabSz="2438338">
              <a:buFont typeface="Times Roman"/>
              <a:defRPr>
                <a:solidFill>
                  <a:srgbClr val="FFFFFF"/>
                </a:solidFill>
              </a:defRPr>
            </a:lvl1pPr>
            <a:lvl2pPr indent="-317500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2pPr>
            <a:lvl3pPr marL="21124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3pPr>
            <a:lvl4pPr marL="25696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4pPr>
            <a:lvl5pPr marL="30268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7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>
            <a:lvl1pPr defTabSz="2438338">
              <a:defRPr>
                <a:solidFill>
                  <a:srgbClr val="FFFFFF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82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60642"/>
            <a:ext cx="21971000" cy="8256012"/>
          </a:xfrm>
          <a:prstGeom prst="rect">
            <a:avLst/>
          </a:prstGeom>
        </p:spPr>
        <p:txBody>
          <a:bodyPr/>
          <a:lstStyle>
            <a:lvl1pPr marL="1198033" indent="-1058333" defTabSz="2438338">
              <a:buFont typeface="Times Roman"/>
              <a:defRPr>
                <a:solidFill>
                  <a:srgbClr val="FFFFFF"/>
                </a:solidFill>
              </a:defRPr>
            </a:lvl1pPr>
            <a:lvl2pPr indent="-317500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2pPr>
            <a:lvl3pPr marL="21124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3pPr>
            <a:lvl4pPr marL="25696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4pPr>
            <a:lvl5pPr marL="3026833" indent="-1058333" defTabSz="2438338">
              <a:buFont typeface="Times Roman"/>
              <a:buChar char="◦"/>
              <a:defRPr>
                <a:solidFill>
                  <a:srgbClr val="FFFFFF"/>
                </a:solidFill>
              </a:defRPr>
            </a:lvl5pPr>
          </a:lstStyle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8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bg>
      <p:bgPr>
        <a:blipFill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Corridor of an open-air concrete structure under a partly cloudy sky"/>
          <p:cNvSpPr>
            <a:spLocks noGrp="1"/>
          </p:cNvSpPr>
          <p:nvPr>
            <p:ph type="pic" idx="21"/>
          </p:nvPr>
        </p:nvSpPr>
        <p:spPr>
          <a:xfrm>
            <a:off x="8140700" y="0"/>
            <a:ext cx="20574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191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>
            <a:lvl1pPr defTabSz="2438338">
              <a:defRPr>
                <a:solidFill>
                  <a:srgbClr val="FFFFFF"/>
                </a:solidFill>
              </a:defRPr>
            </a:lvl1pPr>
          </a:lstStyle>
          <a:p>
            <a:r>
              <a:t>Slide Title</a:t>
            </a:r>
          </a:p>
        </p:txBody>
      </p:sp>
      <p:sp>
        <p:nvSpPr>
          <p:cNvPr id="192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49476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solidFill>
                  <a:srgbClr val="FFFFFF"/>
                </a:solidFill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9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Futuristic, curved, white structure"/>
          <p:cNvSpPr>
            <a:spLocks noGrp="1"/>
          </p:cNvSpPr>
          <p:nvPr>
            <p:ph type="pic" idx="21"/>
          </p:nvPr>
        </p:nvSpPr>
        <p:spPr>
          <a:xfrm>
            <a:off x="0" y="-5397500"/>
            <a:ext cx="27190700" cy="20393025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22" name="Author and Dat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12268200"/>
            <a:ext cx="21971000" cy="660400"/>
          </a:xfrm>
          <a:prstGeom prst="rect">
            <a:avLst/>
          </a:prstGeom>
        </p:spPr>
        <p:txBody>
          <a:bodyPr lIns="45719" tIns="45719" rIns="45719" bIns="45719" anchor="b"/>
          <a:lstStyle>
            <a:lvl1pPr marL="0" indent="0" defTabSz="825500">
              <a:spcBef>
                <a:spcPts val="0"/>
              </a:spcBef>
              <a:buSzTx/>
              <a:buNone/>
              <a:defRPr sz="3300">
                <a:latin typeface="Produkt Light"/>
                <a:ea typeface="Produkt Light"/>
                <a:cs typeface="Produkt Light"/>
                <a:sym typeface="Produkt Light"/>
              </a:defRPr>
            </a:lvl1pPr>
          </a:lstStyle>
          <a:p>
            <a:r>
              <a:t>Author and Date</a:t>
            </a:r>
          </a:p>
        </p:txBody>
      </p:sp>
      <p:sp>
        <p:nvSpPr>
          <p:cNvPr id="23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353300"/>
            <a:ext cx="21971000" cy="2006600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Presentation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4" name="Presentation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2616200"/>
            <a:ext cx="21971004" cy="4648200"/>
          </a:xfrm>
          <a:prstGeom prst="rect">
            <a:avLst/>
          </a:prstGeom>
        </p:spPr>
        <p:txBody>
          <a:bodyPr anchor="b"/>
          <a:lstStyle>
            <a:lvl1pPr defTabSz="355600">
              <a:defRPr sz="12000" spc="-119"/>
            </a:lvl1pPr>
          </a:lstStyle>
          <a:p>
            <a:r>
              <a:t>Presentation Title</a:t>
            </a:r>
          </a:p>
        </p:txBody>
      </p:sp>
      <p:sp>
        <p:nvSpPr>
          <p:cNvPr id="2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Photo 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Close-up of a curved, white, layered pattern"/>
          <p:cNvSpPr>
            <a:spLocks noGrp="1"/>
          </p:cNvSpPr>
          <p:nvPr>
            <p:ph type="pic" idx="21"/>
          </p:nvPr>
        </p:nvSpPr>
        <p:spPr>
          <a:xfrm>
            <a:off x="11569700" y="0"/>
            <a:ext cx="13716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33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1333500"/>
            <a:ext cx="9779000" cy="5882273"/>
          </a:xfrm>
          <a:prstGeom prst="rect">
            <a:avLst/>
          </a:prstGeom>
        </p:spPr>
        <p:txBody>
          <a:bodyPr anchor="b"/>
          <a:lstStyle/>
          <a:p>
            <a:r>
              <a:t>Slide Title</a:t>
            </a:r>
          </a:p>
        </p:txBody>
      </p:sp>
      <p:sp>
        <p:nvSpPr>
          <p:cNvPr id="34" name="Body Level One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206500" y="7150100"/>
            <a:ext cx="9779000" cy="5385424"/>
          </a:xfrm>
          <a:prstGeom prst="rect">
            <a:avLst/>
          </a:prstGeom>
        </p:spPr>
        <p:txBody>
          <a:bodyPr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  <a:lvl2pPr marL="0" indent="4572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2pPr>
            <a:lvl3pPr marL="0" indent="9144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3pPr>
            <a:lvl4pPr marL="0" indent="13716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4pPr>
            <a:lvl5pPr marL="0" indent="182880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5pPr>
          </a:lstStyle>
          <a:p>
            <a:r>
              <a:t>Slide Subtitle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Body Level One…"/>
          <p:cNvSpPr txBox="1">
            <a:spLocks noGrp="1"/>
          </p:cNvSpPr>
          <p:nvPr>
            <p:ph type="body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Close-up of the edge of white curved stone"/>
          <p:cNvSpPr>
            <a:spLocks noGrp="1"/>
          </p:cNvSpPr>
          <p:nvPr>
            <p:ph type="pic" idx="21"/>
          </p:nvPr>
        </p:nvSpPr>
        <p:spPr>
          <a:xfrm>
            <a:off x="12382500" y="-1206500"/>
            <a:ext cx="12103100" cy="1614031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/>
          </a:p>
        </p:txBody>
      </p:sp>
      <p:sp>
        <p:nvSpPr>
          <p:cNvPr id="61" name="Slide Subtitle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6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6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Sma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72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7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Live Video Lar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9779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8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9779000" cy="1689100"/>
          </a:xfrm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83" name="Body Level One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206500" y="4248504"/>
            <a:ext cx="9779000" cy="8256012"/>
          </a:xfrm>
          <a:prstGeom prst="rect">
            <a:avLst/>
          </a:prstGeom>
        </p:spPr>
        <p:txBody>
          <a:bodyPr/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8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ection Title"/>
          <p:cNvSpPr txBox="1">
            <a:spLocks noGrp="1"/>
          </p:cNvSpPr>
          <p:nvPr>
            <p:ph type="title" hasCustomPrompt="1"/>
          </p:nvPr>
        </p:nvSpPr>
        <p:spPr>
          <a:xfrm>
            <a:off x="1206496" y="3911600"/>
            <a:ext cx="21971004" cy="4648200"/>
          </a:xfrm>
          <a:prstGeom prst="rect">
            <a:avLst/>
          </a:prstGeom>
        </p:spPr>
        <p:txBody>
          <a:bodyPr anchor="ctr"/>
          <a:lstStyle>
            <a:lvl1pPr>
              <a:defRPr sz="12000" spc="-119"/>
            </a:lvl1pPr>
          </a:lstStyle>
          <a:p>
            <a:r>
              <a:t>Section Title</a:t>
            </a:r>
          </a:p>
        </p:txBody>
      </p:sp>
      <p:sp>
        <p:nvSpPr>
          <p:cNvPr id="9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lide Subtitle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206500" y="2324100"/>
            <a:ext cx="21971000" cy="1003300"/>
          </a:xfrm>
          <a:prstGeom prst="rect">
            <a:avLst/>
          </a:prstGeom>
        </p:spPr>
        <p:txBody>
          <a:bodyPr lIns="45719" tIns="45719" rIns="45719" bIns="45719"/>
          <a:lstStyle>
            <a:lvl1pPr marL="0" indent="0" defTabSz="825500">
              <a:spcBef>
                <a:spcPts val="0"/>
              </a:spcBef>
              <a:buSzTx/>
              <a:buNone/>
              <a:defRPr sz="5500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t>Slide Subtitle</a:t>
            </a:r>
          </a:p>
        </p:txBody>
      </p:sp>
      <p:sp>
        <p:nvSpPr>
          <p:cNvPr id="100" name="Slide Title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Slide Title</a:t>
            </a:r>
          </a:p>
        </p:txBody>
      </p:sp>
      <p:sp>
        <p:nvSpPr>
          <p:cNvPr id="10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Title"/>
          <p:cNvSpPr txBox="1">
            <a:spLocks noGrp="1"/>
          </p:cNvSpPr>
          <p:nvPr>
            <p:ph type="title" hasCustomPrompt="1"/>
          </p:nvPr>
        </p:nvSpPr>
        <p:spPr>
          <a:xfrm>
            <a:off x="1206500" y="635000"/>
            <a:ext cx="21971000" cy="16891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Title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 hasCustomPrompt="1"/>
          </p:nvPr>
        </p:nvSpPr>
        <p:spPr>
          <a:xfrm>
            <a:off x="1206500" y="4248504"/>
            <a:ext cx="21971000" cy="825601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Slide bullet text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23558499" y="12458699"/>
            <a:ext cx="388621" cy="42926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algn="r" defTabSz="584200">
              <a:spcBef>
                <a:spcPts val="0"/>
              </a:spcBef>
              <a:defRPr sz="2000">
                <a:latin typeface="Graphik"/>
                <a:ea typeface="Graphik"/>
                <a:cs typeface="Graphik"/>
                <a:sym typeface="Graphik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2" r:id="rId13"/>
    <p:sldLayoutId id="2147483663" r:id="rId14"/>
    <p:sldLayoutId id="2147483664" r:id="rId15"/>
    <p:sldLayoutId id="2147483665" r:id="rId16"/>
    <p:sldLayoutId id="2147483666" r:id="rId17"/>
    <p:sldLayoutId id="2147483667" r:id="rId18"/>
    <p:sldLayoutId id="2147483668" r:id="rId19"/>
  </p:sldLayoutIdLst>
  <p:transition spd="med"/>
  <p:txStyles>
    <p:titleStyle>
      <a:lvl1pPr marL="0" marR="0" indent="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1pPr>
      <a:lvl2pPr marL="0" marR="0" indent="457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2pPr>
      <a:lvl3pPr marL="0" marR="0" indent="914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3pPr>
      <a:lvl4pPr marL="0" marR="0" indent="1371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4pPr>
      <a:lvl5pPr marL="0" marR="0" indent="18288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5pPr>
      <a:lvl6pPr marL="0" marR="0" indent="22860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6pPr>
      <a:lvl7pPr marL="0" marR="0" indent="27432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7pPr>
      <a:lvl8pPr marL="0" marR="0" indent="32004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8pPr>
      <a:lvl9pPr marL="0" marR="0" indent="3657600" algn="l" defTabSz="2438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0" b="0" i="0" u="none" strike="noStrike" cap="none" spc="-100" baseline="0">
          <a:solidFill>
            <a:schemeClr val="accent1">
              <a:satOff val="-9155"/>
              <a:lumOff val="-32673"/>
            </a:schemeClr>
          </a:solidFill>
          <a:uFillTx/>
          <a:latin typeface="+mn-lt"/>
          <a:ea typeface="+mn-ea"/>
          <a:cs typeface="+mn-cs"/>
          <a:sym typeface="Produkt Extralight"/>
        </a:defRPr>
      </a:lvl9pPr>
    </p:titleStyle>
    <p:bodyStyle>
      <a:lvl1pPr marL="457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1pPr>
      <a:lvl2pPr marL="914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2pPr>
      <a:lvl3pPr marL="1371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3pPr>
      <a:lvl4pPr marL="1828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4pPr>
      <a:lvl5pPr marL="22860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5pPr>
      <a:lvl6pPr marL="27432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6pPr>
      <a:lvl7pPr marL="32004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7pPr>
      <a:lvl8pPr marL="36576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8pPr>
      <a:lvl9pPr marL="4114800" marR="0" indent="-457200" algn="l" defTabSz="355600" rtl="0" latinLnBrk="0">
        <a:lnSpc>
          <a:spcPct val="100000"/>
        </a:lnSpc>
        <a:spcBef>
          <a:spcPts val="4700"/>
        </a:spcBef>
        <a:spcAft>
          <a:spcPts val="0"/>
        </a:spcAft>
        <a:buClrTx/>
        <a:buSzPct val="100000"/>
        <a:buFontTx/>
        <a:buChar char="•"/>
        <a:tabLst/>
        <a:defRPr sz="4000" b="0" i="0" u="none" strike="noStrike" cap="none" spc="0" baseline="0">
          <a:solidFill>
            <a:schemeClr val="accent1">
              <a:satOff val="-9155"/>
              <a:lumOff val="-32673"/>
            </a:schemeClr>
          </a:solidFill>
          <a:uFillTx/>
          <a:latin typeface="Graphik-Light"/>
          <a:ea typeface="Graphik-Light"/>
          <a:cs typeface="Graphik-Light"/>
          <a:sym typeface="Graphik Light"/>
        </a:defRPr>
      </a:lvl9pPr>
    </p:bodyStyle>
    <p:otherStyle>
      <a:lvl1pPr marL="0" marR="0" indent="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1pPr>
      <a:lvl2pPr marL="0" marR="0" indent="457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2pPr>
      <a:lvl3pPr marL="0" marR="0" indent="914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3pPr>
      <a:lvl4pPr marL="0" marR="0" indent="1371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4pPr>
      <a:lvl5pPr marL="0" marR="0" indent="18288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5pPr>
      <a:lvl6pPr marL="0" marR="0" indent="22860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6pPr>
      <a:lvl7pPr marL="0" marR="0" indent="27432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7pPr>
      <a:lvl8pPr marL="0" marR="0" indent="32004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8pPr>
      <a:lvl9pPr marL="0" marR="0" indent="3657600" algn="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0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Graphik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9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Picture 174" descr="One in a crowd">
            <a:extLst>
              <a:ext uri="{FF2B5EF4-FFF2-40B4-BE49-F238E27FC236}">
                <a16:creationId xmlns:a16="http://schemas.microsoft.com/office/drawing/2014/main" id="{3FC18FAF-93D2-82DA-5CBD-7AF625E05AE4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1386" b="9726"/>
          <a:stretch/>
        </p:blipFill>
        <p:spPr>
          <a:xfrm>
            <a:off x="8140700" y="10"/>
            <a:ext cx="20574000" cy="13715990"/>
          </a:xfrm>
          <a:prstGeom prst="rect">
            <a:avLst/>
          </a:prstGeom>
          <a:noFill/>
          <a:ln w="12700">
            <a:miter lim="400000"/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256A5DB2-D1A3-BFC6-972B-7CF1A6948A87}"/>
              </a:ext>
            </a:extLst>
          </p:cNvPr>
          <p:cNvSpPr txBox="1"/>
          <p:nvPr/>
        </p:nvSpPr>
        <p:spPr>
          <a:xfrm>
            <a:off x="857250" y="595108"/>
            <a:ext cx="7124700" cy="365997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9600" dirty="0">
                <a:solidFill>
                  <a:schemeClr val="bg1"/>
                </a:solidFill>
                <a:latin typeface="+mj-lt"/>
              </a:rPr>
              <a:t>Redefining Leadership</a:t>
            </a:r>
            <a:endParaRPr kumimoji="0" lang="en-US" sz="9600" b="0" i="0" u="none" strike="noStrike" cap="none" spc="0" normalizeH="0" baseline="0" dirty="0">
              <a:ln>
                <a:noFill/>
              </a:ln>
              <a:solidFill>
                <a:schemeClr val="bg1"/>
              </a:solidFill>
              <a:effectLst/>
              <a:uFillTx/>
              <a:latin typeface="+mj-lt"/>
              <a:ea typeface="Graphik-Light"/>
              <a:cs typeface="Graphik-Light"/>
              <a:sym typeface="Graphik Ligh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2E98CF1-F292-67CD-F7E1-FA0691A8D242}"/>
              </a:ext>
            </a:extLst>
          </p:cNvPr>
          <p:cNvSpPr txBox="1"/>
          <p:nvPr/>
        </p:nvSpPr>
        <p:spPr>
          <a:xfrm>
            <a:off x="857250" y="3731707"/>
            <a:ext cx="2533650" cy="275460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50800" tIns="50800" rIns="50800" bIns="50800" numCol="1" spcCol="38100" rtlCol="0" anchor="ctr">
            <a:spAutoFit/>
          </a:bodyPr>
          <a:lstStyle/>
          <a:p>
            <a:r>
              <a:rPr lang="en-US" sz="5400" dirty="0">
                <a:solidFill>
                  <a:schemeClr val="bg1"/>
                </a:solidFill>
                <a:latin typeface="+mn-lt"/>
              </a:rPr>
              <a:t>Part 2</a:t>
            </a:r>
          </a:p>
          <a:p>
            <a:pPr marL="0" marR="0" indent="0" algn="l" defTabSz="355600" rtl="0" fontAlgn="auto" latinLnBrk="0" hangingPunct="0">
              <a:lnSpc>
                <a:spcPct val="100000"/>
              </a:lnSpc>
              <a:spcBef>
                <a:spcPts val="470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en-US" sz="4000" b="0" i="0" u="none" strike="noStrike" cap="none" spc="0" normalizeH="0" baseline="0" dirty="0">
              <a:ln>
                <a:noFill/>
              </a:ln>
              <a:solidFill>
                <a:schemeClr val="accent1">
                  <a:satOff val="-9155"/>
                  <a:lumOff val="-32673"/>
                </a:schemeClr>
              </a:solidFill>
              <a:effectLst/>
              <a:uFillTx/>
              <a:latin typeface="Graphik-Light"/>
              <a:ea typeface="Graphik-Light"/>
              <a:cs typeface="Graphik-Light"/>
              <a:sym typeface="Graphik Ligh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29DA891-1ACC-171D-5F8A-8907E23651B8}"/>
              </a:ext>
            </a:extLst>
          </p:cNvPr>
          <p:cNvSpPr txBox="1"/>
          <p:nvPr/>
        </p:nvSpPr>
        <p:spPr>
          <a:xfrm>
            <a:off x="266700" y="12026863"/>
            <a:ext cx="6976269" cy="1320874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50800" tIns="50800" rIns="50800" bIns="50800" numCol="1" spcCol="38100" rtlCol="0" anchor="ctr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+mn-lt"/>
              </a:rPr>
              <a:t>Ryan Knudson- Legacy1864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Developing Leaders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14194865" cy="1689100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rPr dirty="0"/>
              <a:t>Developing Leaders</a:t>
            </a:r>
          </a:p>
        </p:txBody>
      </p:sp>
      <p:sp>
        <p:nvSpPr>
          <p:cNvPr id="230" name="Importance of a clear path for growth and development…"/>
          <p:cNvSpPr txBox="1">
            <a:spLocks noGrp="1"/>
          </p:cNvSpPr>
          <p:nvPr>
            <p:ph type="body" sz="half" idx="1"/>
          </p:nvPr>
        </p:nvSpPr>
        <p:spPr>
          <a:xfrm>
            <a:off x="9968752" y="2262807"/>
            <a:ext cx="14194865" cy="10818193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defTabSz="457200">
              <a:spcBef>
                <a:spcPts val="0"/>
              </a:spcBef>
            </a:pPr>
            <a:r>
              <a:rPr sz="7200" dirty="0"/>
              <a:t>Importance of a clear path for growth and development</a:t>
            </a:r>
          </a:p>
          <a:p>
            <a:pPr lvl="1" defTabSz="457200">
              <a:spcBef>
                <a:spcPts val="0"/>
              </a:spcBef>
            </a:pPr>
            <a:r>
              <a:rPr sz="7200" dirty="0"/>
              <a:t>Value of responsible delegation and feedback systems</a:t>
            </a:r>
          </a:p>
          <a:p>
            <a:pPr lvl="1" defTabSz="457200">
              <a:spcBef>
                <a:spcPts val="0"/>
              </a:spcBef>
            </a:pPr>
            <a:r>
              <a:rPr sz="7200" dirty="0"/>
              <a:t>Need for training focused on improvement with clear expectations</a:t>
            </a:r>
          </a:p>
          <a:p>
            <a:pPr lvl="1" defTabSz="457200">
              <a:spcBef>
                <a:spcPts val="0"/>
              </a:spcBef>
            </a:pPr>
            <a:r>
              <a:rPr sz="7200" dirty="0"/>
              <a:t>Benefits of collaboration, acknowledgment, and recognition</a:t>
            </a:r>
          </a:p>
        </p:txBody>
      </p:sp>
      <p:pic>
        <p:nvPicPr>
          <p:cNvPr id="231" name="AdobeStock_248633470.jpeg" descr="AdobeStock_248633470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8131" y="3783106"/>
            <a:ext cx="8812387" cy="936681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3" name="Corridor of an open-air concrete structure under a partly cloudy sky" descr="Corridor of an open-air concrete structure under a partly cloudy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30085" r="3861"/>
          <a:stretch>
            <a:fillRect/>
          </a:stretch>
        </p:blipFill>
        <p:spPr>
          <a:xfrm>
            <a:off x="10682400" y="756903"/>
            <a:ext cx="13396800" cy="12202193"/>
          </a:xfrm>
          <a:prstGeom prst="rect">
            <a:avLst/>
          </a:prstGeom>
        </p:spPr>
      </p:pic>
      <p:sp>
        <p:nvSpPr>
          <p:cNvPr id="234" name="Practical Workshop"/>
          <p:cNvSpPr txBox="1">
            <a:spLocks noGrp="1"/>
          </p:cNvSpPr>
          <p:nvPr>
            <p:ph type="title"/>
          </p:nvPr>
        </p:nvSpPr>
        <p:spPr>
          <a:xfrm>
            <a:off x="1208199" y="2856918"/>
            <a:ext cx="9779001" cy="5882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Practical Workshop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After Action Review"/>
          <p:cNvSpPr txBox="1">
            <a:spLocks noGrp="1"/>
          </p:cNvSpPr>
          <p:nvPr>
            <p:ph type="title"/>
          </p:nvPr>
        </p:nvSpPr>
        <p:spPr>
          <a:xfrm>
            <a:off x="1206500" y="635000"/>
            <a:ext cx="11664686" cy="1689100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After Action Review</a:t>
            </a:r>
          </a:p>
        </p:txBody>
      </p:sp>
      <p:graphicFrame>
        <p:nvGraphicFramePr>
          <p:cNvPr id="237" name="After Action Review Worksheet"/>
          <p:cNvGraphicFramePr/>
          <p:nvPr>
            <p:extLst>
              <p:ext uri="{D42A27DB-BD31-4B8C-83A1-F6EECF244321}">
                <p14:modId xmlns:p14="http://schemas.microsoft.com/office/powerpoint/2010/main" val="2335586014"/>
              </p:ext>
            </p:extLst>
          </p:nvPr>
        </p:nvGraphicFramePr>
        <p:xfrm>
          <a:off x="2414414" y="3038572"/>
          <a:ext cx="19555170" cy="10424160"/>
        </p:xfrm>
        <a:graphic>
          <a:graphicData uri="http://schemas.openxmlformats.org/drawingml/2006/table">
            <a:tbl>
              <a:tblPr>
                <a:tableStyleId>{4C3C2611-4C71-4FC5-86AE-919BDF0F9419}</a:tableStyleId>
              </a:tblPr>
              <a:tblGrid>
                <a:gridCol w="977758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977758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1236599">
                <a:tc gridSpan="2">
                  <a:txBody>
                    <a:bodyPr/>
                    <a:lstStyle/>
                    <a:p>
                      <a:pPr algn="ctr" defTabSz="457200">
                        <a:spcBef>
                          <a:spcPts val="600"/>
                        </a:spcBef>
                        <a:defRPr sz="1800"/>
                      </a:pPr>
                      <a:r>
                        <a:rPr sz="8800" dirty="0">
                          <a:solidFill>
                            <a:srgbClr val="FFFFFF"/>
                          </a:solidFill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After Action Review Worksheet</a:t>
                      </a:r>
                    </a:p>
                  </a:txBody>
                  <a:tcPr marL="50800" marR="50800" marT="50800" marB="50800" anchor="ctr" horzOverflow="overflow">
                    <a:lnL/>
                    <a:lnR/>
                    <a:lnT/>
                    <a:solidFill>
                      <a:srgbClr val="000000">
                        <a:alpha val="0"/>
                      </a:srgb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54474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What is Working?</a:t>
                      </a: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r>
                        <a:rPr lang="en-US"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Double Down</a:t>
                      </a:r>
                      <a:endParaRPr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</a:txBody>
                  <a:tcPr marL="50800" marR="50800" marT="50800" marB="50800" horzOverflow="overflow">
                    <a:solidFill>
                      <a:srgbClr val="88FA4E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What is Broken?</a:t>
                      </a: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r>
                        <a:rPr lang="en-US"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Fix It</a:t>
                      </a:r>
                      <a:endParaRPr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</a:txBody>
                  <a:tcPr marL="50800" marR="50800" marT="50800" marB="50800" horzOverflow="overflow">
                    <a:solidFill>
                      <a:srgbClr val="FF644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054474"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What is Confused?</a:t>
                      </a: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r>
                        <a:rPr lang="en-US"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Clarify</a:t>
                      </a:r>
                      <a:endParaRPr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</a:txBody>
                  <a:tcPr marL="50800" marR="50800" marT="50800" marB="50800" horzOverflow="overflow">
                    <a:solidFill>
                      <a:srgbClr val="56C1FF"/>
                    </a:solidFill>
                  </a:tcPr>
                </a:tc>
                <a:tc>
                  <a:txBody>
                    <a:bodyPr/>
                    <a:lstStyle/>
                    <a:p>
                      <a:pPr algn="ctr" defTabSz="457200">
                        <a:defRPr sz="1800"/>
                      </a:pPr>
                      <a:r>
                        <a:rPr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What is Missing?</a:t>
                      </a: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endParaRPr lang="en-US"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  <a:p>
                      <a:pPr algn="ctr" defTabSz="457200">
                        <a:defRPr sz="1800"/>
                      </a:pPr>
                      <a:r>
                        <a:rPr lang="en-US" sz="7200" dirty="0">
                          <a:latin typeface="Graphik-Light"/>
                          <a:ea typeface="Graphik-Light"/>
                          <a:cs typeface="Graphik-Light"/>
                          <a:sym typeface="Graphik Light"/>
                        </a:rPr>
                        <a:t>Add</a:t>
                      </a:r>
                      <a:endParaRPr sz="7200" dirty="0">
                        <a:latin typeface="Graphik-Light"/>
                        <a:ea typeface="Graphik-Light"/>
                        <a:cs typeface="Graphik-Light"/>
                        <a:sym typeface="Graphik Light"/>
                      </a:endParaRPr>
                    </a:p>
                  </a:txBody>
                  <a:tcPr marL="50800" marR="50800" marT="50800" marB="50800" horzOverflow="overflow">
                    <a:solidFill>
                      <a:srgbClr val="FEAE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" name="Key Takeaways"/>
          <p:cNvSpPr txBox="1">
            <a:spLocks noGrp="1"/>
          </p:cNvSpPr>
          <p:nvPr>
            <p:ph type="title"/>
          </p:nvPr>
        </p:nvSpPr>
        <p:spPr>
          <a:xfrm>
            <a:off x="704476" y="808317"/>
            <a:ext cx="9282206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rPr dirty="0"/>
              <a:t>Key Takeaways</a:t>
            </a:r>
          </a:p>
        </p:txBody>
      </p:sp>
      <p:sp>
        <p:nvSpPr>
          <p:cNvPr id="240" name="Leadership is about Connection: Leaders must build strong relationships, be transparent and vulnerable, and empower their team to share in leadership. Principles are constant, but methods must adapt.…"/>
          <p:cNvSpPr txBox="1">
            <a:spLocks noGrp="1"/>
          </p:cNvSpPr>
          <p:nvPr>
            <p:ph type="body" idx="1"/>
          </p:nvPr>
        </p:nvSpPr>
        <p:spPr>
          <a:xfrm>
            <a:off x="704476" y="2464668"/>
            <a:ext cx="22872700" cy="10443015"/>
          </a:xfrm>
          <a:prstGeom prst="rect">
            <a:avLst/>
          </a:prstGeom>
        </p:spPr>
        <p:txBody>
          <a:bodyPr>
            <a:normAutofit fontScale="85000" lnSpcReduction="10000"/>
          </a:bodyPr>
          <a:lstStyle/>
          <a:p>
            <a:pPr marL="0" indent="0" defTabSz="457200">
              <a:spcBef>
                <a:spcPts val="1200"/>
              </a:spcBef>
              <a:buSzTx/>
              <a:buFontTx/>
              <a:buNone/>
            </a:pPr>
            <a:endParaRPr dirty="0"/>
          </a:p>
          <a:p>
            <a:pPr marL="457200" indent="-317500" defTabSz="457200">
              <a:spcBef>
                <a:spcPts val="1200"/>
              </a:spcBef>
              <a:buAutoNum type="arabicPeriod"/>
            </a:pPr>
            <a:r>
              <a:rPr sz="7200" u="sng" dirty="0"/>
              <a:t>Leadership is about Connection: </a:t>
            </a:r>
            <a:r>
              <a:rPr sz="7200" dirty="0"/>
              <a:t>Leaders must build strong relationships, be transparent and vulnerable, and empower their team to share in leadership. Principles are constant, but methods must adapt.</a:t>
            </a:r>
          </a:p>
          <a:p>
            <a:pPr marL="457200" indent="-317500" defTabSz="457200">
              <a:spcBef>
                <a:spcPts val="1200"/>
              </a:spcBef>
              <a:buAutoNum type="arabicPeriod"/>
            </a:pPr>
            <a:r>
              <a:rPr sz="7200" u="sng" dirty="0"/>
              <a:t>Relational Leadership Matters: </a:t>
            </a:r>
            <a:r>
              <a:rPr sz="7200" dirty="0"/>
              <a:t>Fostering empathy, safety, and open communication helps teams thrive. Tools like</a:t>
            </a:r>
            <a:r>
              <a:rPr lang="en-US" sz="7200" dirty="0"/>
              <a:t> the</a:t>
            </a:r>
            <a:r>
              <a:rPr sz="7200" dirty="0"/>
              <a:t> Imago Dialogue can model effective relational leadership.</a:t>
            </a:r>
          </a:p>
          <a:p>
            <a:pPr marL="457200" indent="-317500" defTabSz="457200">
              <a:spcBef>
                <a:spcPts val="1200"/>
              </a:spcBef>
              <a:buAutoNum type="arabicPeriod"/>
            </a:pPr>
            <a:r>
              <a:rPr sz="7200" u="sng" dirty="0"/>
              <a:t>Clear Paths and Feedback Drive Growth: </a:t>
            </a:r>
            <a:r>
              <a:rPr sz="7200" dirty="0"/>
              <a:t>Clearly communicate development opportunities, value team input, and set measurable expectations. Alignment with personal goals and meaningful acknowledgment are key.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Conuslting"/>
          <p:cNvSpPr txBox="1">
            <a:spLocks noGrp="1"/>
          </p:cNvSpPr>
          <p:nvPr>
            <p:ph type="body" idx="21"/>
          </p:nvPr>
        </p:nvSpPr>
        <p:spPr>
          <a:xfrm>
            <a:off x="1203685" y="7200899"/>
            <a:ext cx="9930480" cy="1689099"/>
          </a:xfrm>
          <a:prstGeom prst="rect">
            <a:avLst/>
          </a:prstGeom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>
            <a:noAutofit/>
          </a:bodyPr>
          <a:lstStyle/>
          <a:p>
            <a:r>
              <a:rPr sz="7200" dirty="0"/>
              <a:t>Consulting </a:t>
            </a:r>
          </a:p>
        </p:txBody>
      </p:sp>
      <p:pic>
        <p:nvPicPr>
          <p:cNvPr id="243" name="unknown.png" descr="unknown.png"/>
          <p:cNvPicPr>
            <a:picLocks noGrp="1" noChangeAspect="1"/>
          </p:cNvPicPr>
          <p:nvPr>
            <p:ph type="pic" idx="22"/>
          </p:nvPr>
        </p:nvPicPr>
        <p:blipFill>
          <a:blip r:embed="rId2"/>
          <a:srcRect l="6250" r="6250"/>
          <a:stretch>
            <a:fillRect/>
          </a:stretch>
        </p:blipFill>
        <p:spPr>
          <a:xfrm>
            <a:off x="12382500" y="0"/>
            <a:ext cx="12001500" cy="13716001"/>
          </a:xfrm>
          <a:prstGeom prst="rect">
            <a:avLst/>
          </a:prstGeom>
        </p:spPr>
      </p:pic>
      <p:sp>
        <p:nvSpPr>
          <p:cNvPr id="244" name="Legacy1864"/>
          <p:cNvSpPr txBox="1">
            <a:spLocks noGrp="1"/>
          </p:cNvSpPr>
          <p:nvPr>
            <p:ph type="title"/>
          </p:nvPr>
        </p:nvSpPr>
        <p:spPr>
          <a:xfrm>
            <a:off x="1203685" y="5511800"/>
            <a:ext cx="9779001" cy="1689100"/>
          </a:xfrm>
          <a:prstGeom prst="rect">
            <a:avLst/>
          </a:prstGeom>
        </p:spPr>
        <p:txBody>
          <a:bodyPr>
            <a:noAutofit/>
          </a:bodyPr>
          <a:lstStyle>
            <a:lvl1pPr defTabSz="2316421">
              <a:defRPr sz="9500" spc="-95"/>
            </a:lvl1pPr>
          </a:lstStyle>
          <a:p>
            <a:r>
              <a:rPr sz="12500" dirty="0"/>
              <a:t>Legacy1864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5D5D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Corridor of an open-air concrete structure under a partly cloudy sky" descr="Corridor of an open-air concrete structure under a partly cloudy sky"/>
          <p:cNvPicPr>
            <a:picLocks noGrp="1" noChangeAspect="1"/>
          </p:cNvPicPr>
          <p:nvPr>
            <p:ph type="pic" idx="21"/>
          </p:nvPr>
        </p:nvPicPr>
        <p:blipFill>
          <a:blip r:embed="rId2"/>
          <a:srcRect l="24336" r="24336"/>
          <a:stretch>
            <a:fillRect/>
          </a:stretch>
        </p:blipFill>
        <p:spPr>
          <a:xfrm>
            <a:off x="12382500" y="0"/>
            <a:ext cx="12001500" cy="13715999"/>
          </a:xfrm>
          <a:prstGeom prst="rect">
            <a:avLst/>
          </a:prstGeom>
        </p:spPr>
      </p:pic>
      <p:sp>
        <p:nvSpPr>
          <p:cNvPr id="217" name="Paradigm Shift for Leaders"/>
          <p:cNvSpPr txBox="1">
            <a:spLocks noGrp="1"/>
          </p:cNvSpPr>
          <p:nvPr>
            <p:ph type="title"/>
          </p:nvPr>
        </p:nvSpPr>
        <p:spPr>
          <a:xfrm>
            <a:off x="1208199" y="3916863"/>
            <a:ext cx="9779001" cy="588227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</a:lstStyle>
          <a:p>
            <a:r>
              <a:t>Paradigm Shift for Leaders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Visionary"/>
          <p:cNvSpPr txBox="1">
            <a:spLocks noGrp="1"/>
          </p:cNvSpPr>
          <p:nvPr>
            <p:ph type="title"/>
          </p:nvPr>
        </p:nvSpPr>
        <p:spPr>
          <a:xfrm>
            <a:off x="1206499" y="635000"/>
            <a:ext cx="10985501" cy="1689100"/>
          </a:xfrm>
          <a:prstGeom prst="rect">
            <a:avLst/>
          </a:prstGeom>
        </p:spPr>
        <p:txBody>
          <a:bodyPr>
            <a:normAutofit/>
          </a:bodyPr>
          <a:lstStyle>
            <a:lvl1pPr defTabSz="2316421">
              <a:defRPr sz="9500" spc="-95"/>
            </a:lvl1pPr>
          </a:lstStyle>
          <a:p>
            <a:r>
              <a:rPr sz="9600" u="sng" dirty="0"/>
              <a:t>Visionary</a:t>
            </a:r>
            <a:r>
              <a:rPr lang="en-US" sz="9600" u="sng" dirty="0"/>
              <a:t> Leaders</a:t>
            </a:r>
            <a:endParaRPr sz="9600" u="sng" dirty="0"/>
          </a:p>
        </p:txBody>
      </p:sp>
      <p:sp>
        <p:nvSpPr>
          <p:cNvPr id="211" name="Identify leadership styles (Visionary, Relational, Results-Oriented)…"/>
          <p:cNvSpPr txBox="1">
            <a:spLocks noGrp="1"/>
          </p:cNvSpPr>
          <p:nvPr>
            <p:ph type="body" sz="quarter" idx="1"/>
          </p:nvPr>
        </p:nvSpPr>
        <p:spPr>
          <a:xfrm>
            <a:off x="625361" y="2766122"/>
            <a:ext cx="23061953" cy="10083847"/>
          </a:xfrm>
          <a:prstGeom prst="rect">
            <a:avLst/>
          </a:prstGeom>
        </p:spPr>
        <p:txBody>
          <a:bodyPr numCol="2">
            <a:noAutofit/>
          </a:bodyPr>
          <a:lstStyle/>
          <a:p>
            <a:r>
              <a:rPr lang="en-US" sz="6000" dirty="0"/>
              <a:t>Bold</a:t>
            </a:r>
          </a:p>
          <a:p>
            <a:r>
              <a:rPr lang="en-US" sz="6000" dirty="0"/>
              <a:t>Decisive</a:t>
            </a:r>
          </a:p>
          <a:p>
            <a:r>
              <a:rPr lang="en-US" sz="6000" dirty="0"/>
              <a:t>Keeps the vision alive</a:t>
            </a:r>
          </a:p>
          <a:p>
            <a:r>
              <a:rPr lang="en-US" sz="6000" dirty="0"/>
              <a:t>Excited</a:t>
            </a:r>
          </a:p>
          <a:p>
            <a:r>
              <a:rPr lang="en-US" sz="6000" dirty="0"/>
              <a:t>Stakeholder buy-in</a:t>
            </a:r>
          </a:p>
          <a:p>
            <a:r>
              <a:rPr lang="en-US" sz="6000" dirty="0"/>
              <a:t>Simplifies complex ideas</a:t>
            </a:r>
          </a:p>
          <a:p>
            <a:r>
              <a:rPr lang="en-US" sz="6000" dirty="0"/>
              <a:t>Trailblazer</a:t>
            </a:r>
          </a:p>
          <a:p>
            <a:r>
              <a:rPr lang="en-US" sz="6000" dirty="0"/>
              <a:t>Energetic</a:t>
            </a:r>
          </a:p>
          <a:p>
            <a:r>
              <a:rPr lang="en-US" sz="6000" dirty="0"/>
              <a:t>Strong Communication</a:t>
            </a:r>
          </a:p>
          <a:p>
            <a:r>
              <a:rPr lang="en-US" sz="6000" dirty="0"/>
              <a:t>Vision Caster</a:t>
            </a:r>
          </a:p>
          <a:p>
            <a:r>
              <a:rPr lang="en-US" sz="6000" dirty="0"/>
              <a:t>Dot Connector</a:t>
            </a:r>
          </a:p>
          <a:p>
            <a:r>
              <a:rPr lang="en-US" sz="6000" dirty="0"/>
              <a:t>Disruptive</a:t>
            </a:r>
          </a:p>
          <a:p>
            <a:r>
              <a:rPr lang="en-US" sz="6000" dirty="0"/>
              <a:t>Constantly reinventing oneself </a:t>
            </a:r>
          </a:p>
        </p:txBody>
      </p:sp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C3AB1-0FFE-6A22-A47F-13A063F1137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Relational">
            <a:extLst>
              <a:ext uri="{FF2B5EF4-FFF2-40B4-BE49-F238E27FC236}">
                <a16:creationId xmlns:a16="http://schemas.microsoft.com/office/drawing/2014/main" id="{6B2C8AD8-34A7-9CDF-CA87-149090D47BEF}"/>
              </a:ext>
            </a:extLst>
          </p:cNvPr>
          <p:cNvSpPr txBox="1"/>
          <p:nvPr/>
        </p:nvSpPr>
        <p:spPr>
          <a:xfrm>
            <a:off x="756875" y="556392"/>
            <a:ext cx="1306798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>
            <a:lvl1pPr defTabSz="2316421">
              <a:lnSpc>
                <a:spcPct val="90000"/>
              </a:lnSpc>
              <a:spcBef>
                <a:spcPts val="0"/>
              </a:spcBef>
              <a:defRPr sz="9500" spc="-95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rPr sz="9600" u="sng" dirty="0">
                <a:solidFill>
                  <a:schemeClr val="bg1"/>
                </a:solidFill>
              </a:rPr>
              <a:t>Relational</a:t>
            </a:r>
            <a:r>
              <a:rPr lang="en-US" sz="9600" u="sng" dirty="0">
                <a:solidFill>
                  <a:schemeClr val="bg1"/>
                </a:solidFill>
              </a:rPr>
              <a:t> Leaders</a:t>
            </a:r>
            <a:endParaRPr sz="9600" u="sng" dirty="0">
              <a:solidFill>
                <a:schemeClr val="bg1"/>
              </a:solidFill>
            </a:endParaRPr>
          </a:p>
        </p:txBody>
      </p:sp>
      <p:sp>
        <p:nvSpPr>
          <p:cNvPr id="213" name="Identify leadership styles (Visionary, Relational, Results-Oriented)…">
            <a:extLst>
              <a:ext uri="{FF2B5EF4-FFF2-40B4-BE49-F238E27FC236}">
                <a16:creationId xmlns:a16="http://schemas.microsoft.com/office/drawing/2014/main" id="{E1430A27-5C2C-7C8A-0114-0D491C196743}"/>
              </a:ext>
            </a:extLst>
          </p:cNvPr>
          <p:cNvSpPr txBox="1"/>
          <p:nvPr/>
        </p:nvSpPr>
        <p:spPr>
          <a:xfrm>
            <a:off x="756875" y="3075761"/>
            <a:ext cx="23017525" cy="1008384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numCol="2">
            <a:no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Communication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Directs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Vulnerable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Trustworthy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Inspirational 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Growing Leaders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Healthy Conflict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Identifies Talent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Self-aware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Asks for help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Serves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6000" dirty="0">
                <a:solidFill>
                  <a:schemeClr val="bg1"/>
                </a:solidFill>
              </a:rPr>
              <a:t>Coachable</a:t>
            </a:r>
          </a:p>
        </p:txBody>
      </p:sp>
    </p:spTree>
    <p:extLst>
      <p:ext uri="{BB962C8B-B14F-4D97-AF65-F5344CB8AC3E}">
        <p14:creationId xmlns:p14="http://schemas.microsoft.com/office/powerpoint/2010/main" val="2042523641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B8E4A1-33EF-63F4-5B06-AAE21E5DFA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Results-Oriented">
            <a:extLst>
              <a:ext uri="{FF2B5EF4-FFF2-40B4-BE49-F238E27FC236}">
                <a16:creationId xmlns:a16="http://schemas.microsoft.com/office/drawing/2014/main" id="{23C05D44-55E2-FE5D-458A-64D1931E4A6C}"/>
              </a:ext>
            </a:extLst>
          </p:cNvPr>
          <p:cNvSpPr txBox="1"/>
          <p:nvPr/>
        </p:nvSpPr>
        <p:spPr>
          <a:xfrm>
            <a:off x="1132114" y="613228"/>
            <a:ext cx="1449977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defTabSz="1316703">
              <a:lnSpc>
                <a:spcPct val="90000"/>
              </a:lnSpc>
              <a:spcBef>
                <a:spcPts val="0"/>
              </a:spcBef>
              <a:defRPr sz="5832" spc="-58">
                <a:latin typeface="+mn-lt"/>
                <a:ea typeface="+mn-ea"/>
                <a:cs typeface="+mn-cs"/>
                <a:sym typeface="Produkt Extralight"/>
              </a:defRPr>
            </a:lvl1pPr>
          </a:lstStyle>
          <a:p>
            <a:r>
              <a:rPr sz="9600" u="sng" dirty="0">
                <a:solidFill>
                  <a:schemeClr val="bg1"/>
                </a:solidFill>
              </a:rPr>
              <a:t>Result-Oriented</a:t>
            </a:r>
            <a:r>
              <a:rPr lang="en-US" sz="9600" u="sng" dirty="0">
                <a:solidFill>
                  <a:schemeClr val="bg1"/>
                </a:solidFill>
              </a:rPr>
              <a:t> Leaders</a:t>
            </a:r>
            <a:endParaRPr sz="9600" u="sng" dirty="0">
              <a:solidFill>
                <a:schemeClr val="bg1"/>
              </a:solidFill>
            </a:endParaRPr>
          </a:p>
        </p:txBody>
      </p:sp>
      <p:sp>
        <p:nvSpPr>
          <p:cNvPr id="215" name="Identify leadership styles (Visionary, Relational, Results-Oriented)…">
            <a:extLst>
              <a:ext uri="{FF2B5EF4-FFF2-40B4-BE49-F238E27FC236}">
                <a16:creationId xmlns:a16="http://schemas.microsoft.com/office/drawing/2014/main" id="{B5160BF3-B332-380F-C244-42E0AD3D551D}"/>
              </a:ext>
            </a:extLst>
          </p:cNvPr>
          <p:cNvSpPr txBox="1"/>
          <p:nvPr/>
        </p:nvSpPr>
        <p:spPr>
          <a:xfrm>
            <a:off x="870858" y="2851643"/>
            <a:ext cx="22518622" cy="1008384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 numCol="2">
            <a:norm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Fearless Decision maker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Credit where credit is due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Driving Profit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World-class driven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Disruption Mindset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Delegation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Business Acumen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Healthy Accountability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 Challenge things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Out-of-the-box thinker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Cares deeply about outcomes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Uses data to make decisions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Operational Excellence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5400" dirty="0">
                <a:solidFill>
                  <a:schemeClr val="bg1"/>
                </a:solidFill>
              </a:rPr>
              <a:t>Challenge each other</a:t>
            </a:r>
          </a:p>
        </p:txBody>
      </p:sp>
    </p:spTree>
    <p:extLst>
      <p:ext uri="{BB962C8B-B14F-4D97-AF65-F5344CB8AC3E}">
        <p14:creationId xmlns:p14="http://schemas.microsoft.com/office/powerpoint/2010/main" val="3144499000"/>
      </p:ext>
    </p:extLst>
  </p:cSld>
  <p:clrMapOvr>
    <a:masterClrMapping/>
  </p:clrMapOvr>
  <mc:AlternateContent xmlns:mc="http://schemas.openxmlformats.org/markup-compatibility/2006">
    <mc:Choice xmlns:p159="http://schemas.microsoft.com/office/powerpoint/2015/09/main" Requires="p159">
      <p:transition xmlns:p14="http://schemas.microsoft.com/office/powerpoint/2010/main" spd="slow" p14:dur="2000">
        <p159:morph option="byObject"/>
      </p:transition>
    </mc:Choice>
    <mc:Fallback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Paradigm Shift for Leaders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>
            <a:normAutofit/>
          </a:bodyPr>
          <a:lstStyle>
            <a:lvl1pPr defTabSz="2316421">
              <a:defRPr sz="9500" spc="-95"/>
            </a:lvl1pPr>
          </a:lstStyle>
          <a:p>
            <a:r>
              <a:rPr sz="11500" u="sng" dirty="0"/>
              <a:t>Paradigm Shift for Leaders</a:t>
            </a:r>
          </a:p>
        </p:txBody>
      </p:sp>
      <p:sp>
        <p:nvSpPr>
          <p:cNvPr id="220" name="Leaders must take the first step, especially when involving risk…"/>
          <p:cNvSpPr txBox="1">
            <a:spLocks noGrp="1"/>
          </p:cNvSpPr>
          <p:nvPr>
            <p:ph type="body" sz="half" idx="1"/>
          </p:nvPr>
        </p:nvSpPr>
        <p:spPr>
          <a:xfrm>
            <a:off x="429076" y="2502754"/>
            <a:ext cx="15707395" cy="10926376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sz="7200" dirty="0"/>
              <a:t>Leaders must take the first step, especially when involving risk</a:t>
            </a:r>
          </a:p>
          <a:p>
            <a:r>
              <a:rPr sz="7200" dirty="0"/>
              <a:t>Relationships are key in leadership</a:t>
            </a:r>
          </a:p>
          <a:p>
            <a:r>
              <a:rPr sz="7200" dirty="0"/>
              <a:t>Importance of adapting methods while staying true to principles </a:t>
            </a:r>
          </a:p>
          <a:p>
            <a:r>
              <a:rPr sz="7200" dirty="0"/>
              <a:t>Benefits of a shared sense of urgency, where everyone leads</a:t>
            </a:r>
          </a:p>
        </p:txBody>
      </p:sp>
      <p:pic>
        <p:nvPicPr>
          <p:cNvPr id="221" name="leadership-2AGBNRT.jpg" descr="leadership-2AGBNRT.jpg"/>
          <p:cNvPicPr>
            <a:picLocks noChangeAspect="1"/>
          </p:cNvPicPr>
          <p:nvPr/>
        </p:nvPicPr>
        <p:blipFill>
          <a:blip r:embed="rId2"/>
          <a:srcRect b="8927"/>
          <a:stretch>
            <a:fillRect/>
          </a:stretch>
        </p:blipFill>
        <p:spPr>
          <a:xfrm>
            <a:off x="16363440" y="3209365"/>
            <a:ext cx="7591484" cy="9871635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Importance of building strong relationships, transparency, and vulnerability…"/>
          <p:cNvSpPr txBox="1">
            <a:spLocks noGrp="1"/>
          </p:cNvSpPr>
          <p:nvPr>
            <p:ph type="body" sz="half" idx="1"/>
          </p:nvPr>
        </p:nvSpPr>
        <p:spPr>
          <a:xfrm>
            <a:off x="614829" y="3348868"/>
            <a:ext cx="16722912" cy="10187838"/>
          </a:xfrm>
          <a:prstGeom prst="rect">
            <a:avLst/>
          </a:prstGeom>
        </p:spPr>
        <p:txBody>
          <a:bodyPr>
            <a:noAutofit/>
          </a:bodyPr>
          <a:lstStyle/>
          <a:p>
            <a:r>
              <a:rPr lang="en-US" sz="8000" dirty="0"/>
              <a:t>Build strong relationships based on care and approachability</a:t>
            </a:r>
          </a:p>
          <a:p>
            <a:r>
              <a:rPr lang="en-US" sz="8000" dirty="0"/>
              <a:t>Foster a sense of community and support</a:t>
            </a:r>
          </a:p>
          <a:p>
            <a:r>
              <a:rPr lang="en-US" sz="8000" dirty="0"/>
              <a:t>Encourage vulnerability and open communication </a:t>
            </a:r>
          </a:p>
        </p:txBody>
      </p:sp>
      <p:sp>
        <p:nvSpPr>
          <p:cNvPr id="2" name="Relational Leadership">
            <a:extLst>
              <a:ext uri="{FF2B5EF4-FFF2-40B4-BE49-F238E27FC236}">
                <a16:creationId xmlns:a16="http://schemas.microsoft.com/office/drawing/2014/main" id="{03ACF49D-F5A9-9E2C-F796-7A9B6703FD6F}"/>
              </a:ext>
            </a:extLst>
          </p:cNvPr>
          <p:cNvSpPr txBox="1">
            <a:spLocks/>
          </p:cNvSpPr>
          <p:nvPr/>
        </p:nvSpPr>
        <p:spPr>
          <a:xfrm>
            <a:off x="1206499" y="984250"/>
            <a:ext cx="21971001" cy="168910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="http://schemas.openxmlformats.org/officeDocument/2006/math" xmlns:a14="http://schemas.microsoft.com/office/drawing/2010/main" xmlns:ma14="http://schemas.microsoft.com/office/mac/drawingml/2011/main" val="1"/>
            </a:ext>
          </a:extLst>
        </p:spPr>
        <p:txBody>
          <a:bodyPr lIns="50800" tIns="50800" rIns="50800" bIns="50800">
            <a:normAutofit/>
          </a:bodyPr>
          <a:lstStyle>
            <a:lvl1pPr marL="0" marR="0" indent="0" algn="l" defTabSz="2316421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9500" b="0" i="0" u="none" strike="noStrike" cap="none" spc="-95" baseline="0">
                <a:solidFill>
                  <a:srgbClr val="FFFFFF"/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1pPr>
            <a:lvl2pPr marL="0" marR="0" indent="457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2pPr>
            <a:lvl3pPr marL="0" marR="0" indent="914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3pPr>
            <a:lvl4pPr marL="0" marR="0" indent="1371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4pPr>
            <a:lvl5pPr marL="0" marR="0" indent="18288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5pPr>
            <a:lvl6pPr marL="0" marR="0" indent="22860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6pPr>
            <a:lvl7pPr marL="0" marR="0" indent="27432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7pPr>
            <a:lvl8pPr marL="0" marR="0" indent="32004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8pPr>
            <a:lvl9pPr marL="0" marR="0" indent="3657600" algn="l" defTabSz="2438400" rtl="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10000" b="0" i="0" u="none" strike="noStrike" cap="none" spc="-100" baseline="0">
                <a:solidFill>
                  <a:schemeClr val="accent1">
                    <a:satOff val="-9155"/>
                    <a:lumOff val="-32673"/>
                  </a:schemeClr>
                </a:solidFill>
                <a:uFillTx/>
                <a:latin typeface="+mn-lt"/>
                <a:ea typeface="+mn-ea"/>
                <a:cs typeface="+mn-cs"/>
                <a:sym typeface="Produkt Extralight"/>
              </a:defRPr>
            </a:lvl9pPr>
          </a:lstStyle>
          <a:p>
            <a:pPr hangingPunct="1"/>
            <a:r>
              <a:rPr lang="en-US" sz="11500" u="sng" dirty="0"/>
              <a:t>Relational Leadership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B4455DD-C33C-AA9B-125D-02F02692D15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49377" y="7996097"/>
            <a:ext cx="9090837" cy="510602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F8A4106-6E63-F15B-56EE-5C61694ACB6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Why Relational Leadership is key">
            <a:extLst>
              <a:ext uri="{FF2B5EF4-FFF2-40B4-BE49-F238E27FC236}">
                <a16:creationId xmlns:a16="http://schemas.microsoft.com/office/drawing/2014/main" id="{D145875E-A842-1EC2-31EF-B549B10FB0AC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686547" y="669109"/>
            <a:ext cx="21971000" cy="1689101"/>
          </a:xfrm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rPr dirty="0"/>
              <a:t>Why Relational Leadership is key</a:t>
            </a:r>
          </a:p>
        </p:txBody>
      </p:sp>
      <p:sp>
        <p:nvSpPr>
          <p:cNvPr id="224" name="Importance of building strong relationships, transparency, and vulnerability…">
            <a:extLst>
              <a:ext uri="{FF2B5EF4-FFF2-40B4-BE49-F238E27FC236}">
                <a16:creationId xmlns:a16="http://schemas.microsoft.com/office/drawing/2014/main" id="{992DEB38-C38D-B13E-4C8F-B3A5BB73E54F}"/>
              </a:ext>
            </a:extLst>
          </p:cNvPr>
          <p:cNvSpPr txBox="1">
            <a:spLocks noGrp="1"/>
          </p:cNvSpPr>
          <p:nvPr>
            <p:ph type="body" sz="half" idx="1"/>
          </p:nvPr>
        </p:nvSpPr>
        <p:spPr>
          <a:xfrm>
            <a:off x="8037606" y="2810987"/>
            <a:ext cx="15539572" cy="10510566"/>
          </a:xfrm>
          <a:prstGeom prst="rect">
            <a:avLst/>
          </a:prstGeom>
        </p:spPr>
        <p:txBody>
          <a:bodyPr>
            <a:noAutofit/>
          </a:bodyPr>
          <a:lstStyle/>
          <a:p>
            <a:pPr lvl="1" defTabSz="457200">
              <a:spcBef>
                <a:spcPts val="0"/>
              </a:spcBef>
              <a:defRPr sz="4700"/>
            </a:pPr>
            <a:r>
              <a:rPr sz="8000" dirty="0"/>
              <a:t>Importance of building strong relationships, transparency, and vulnerability</a:t>
            </a:r>
          </a:p>
          <a:p>
            <a:pPr lvl="1" defTabSz="457200">
              <a:spcBef>
                <a:spcPts val="0"/>
              </a:spcBef>
              <a:defRPr sz="4700"/>
            </a:pPr>
            <a:r>
              <a:rPr sz="8000" dirty="0"/>
              <a:t>Need to create a sense of community and support</a:t>
            </a:r>
          </a:p>
          <a:p>
            <a:pPr lvl="1" defTabSz="457200">
              <a:spcBef>
                <a:spcPts val="0"/>
              </a:spcBef>
              <a:defRPr sz="4700"/>
            </a:pPr>
            <a:r>
              <a:rPr sz="8000" dirty="0"/>
              <a:t>Value of making team members feel heard and valued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12902F9-EF19-9677-116E-A03FB38B5A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569" y="2810987"/>
            <a:ext cx="6713058" cy="10058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58926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Imago Dialogue Workshop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>
            <a:lvl1pPr defTabSz="2316421">
              <a:defRPr sz="9500" spc="-95"/>
            </a:lvl1pPr>
          </a:lstStyle>
          <a:p>
            <a:r>
              <a:t>Imago Dialogue Workshop </a:t>
            </a:r>
          </a:p>
        </p:txBody>
      </p:sp>
      <p:pic>
        <p:nvPicPr>
          <p:cNvPr id="227" name="Imago-Dialogue-graph.png" descr="Imago-Dialogue-graph.png"/>
          <p:cNvPicPr>
            <a:picLocks noChangeAspect="1"/>
          </p:cNvPicPr>
          <p:nvPr/>
        </p:nvPicPr>
        <p:blipFill>
          <a:blip r:embed="rId2"/>
          <a:srcRect t="6520" b="11824"/>
          <a:stretch>
            <a:fillRect/>
          </a:stretch>
        </p:blipFill>
        <p:spPr>
          <a:xfrm>
            <a:off x="1206500" y="2324100"/>
            <a:ext cx="21971000" cy="1075690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38_MinimalistLight">
  <a:themeElements>
    <a:clrScheme name="38_MinimalistLight">
      <a:dk1>
        <a:srgbClr val="53585F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38_MinimalistLight">
  <a:themeElements>
    <a:clrScheme name="38_MinimalistLight">
      <a:dk1>
        <a:srgbClr val="000000"/>
      </a:dk1>
      <a:lt1>
        <a:srgbClr val="FFFFFF"/>
      </a:lt1>
      <a:dk2>
        <a:srgbClr val="53585F"/>
      </a:dk2>
      <a:lt2>
        <a:srgbClr val="D5D5D5"/>
      </a:lt2>
      <a:accent1>
        <a:srgbClr val="9FAABA"/>
      </a:accent1>
      <a:accent2>
        <a:srgbClr val="88A7B2"/>
      </a:accent2>
      <a:accent3>
        <a:srgbClr val="94B9A3"/>
      </a:accent3>
      <a:accent4>
        <a:srgbClr val="F0BE5E"/>
      </a:accent4>
      <a:accent5>
        <a:srgbClr val="D5B7B7"/>
      </a:accent5>
      <a:accent6>
        <a:srgbClr val="B894B1"/>
      </a:accent6>
      <a:hlink>
        <a:srgbClr val="0000FF"/>
      </a:hlink>
      <a:folHlink>
        <a:srgbClr val="FF00FF"/>
      </a:folHlink>
    </a:clrScheme>
    <a:fontScheme name="38_MinimalistLight">
      <a:majorFont>
        <a:latin typeface="Produkt Extralight"/>
        <a:ea typeface="Produkt Extralight"/>
        <a:cs typeface="Produkt Extralight"/>
      </a:majorFont>
      <a:minorFont>
        <a:latin typeface="Produkt Extralight"/>
        <a:ea typeface="Produkt Extralight"/>
        <a:cs typeface="Produkt Extralight"/>
      </a:minorFont>
    </a:fontScheme>
    <a:fmtScheme name="38_MinimalistLight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>
            <a:satOff val="-9155"/>
            <a:lumOff val="-32673"/>
          </a:schemeClr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>
              <a:satOff val="-9155"/>
              <a:lumOff val="-32673"/>
            </a:schemeClr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l" defTabSz="355600" rtl="0" fontAlgn="auto" latinLnBrk="0" hangingPunct="0">
          <a:lnSpc>
            <a:spcPct val="100000"/>
          </a:lnSpc>
          <a:spcBef>
            <a:spcPts val="4700"/>
          </a:spcBef>
          <a:spcAft>
            <a:spcPts val="0"/>
          </a:spcAft>
          <a:buClrTx/>
          <a:buSzTx/>
          <a:buFontTx/>
          <a:buNone/>
          <a:tabLst/>
          <a:defRPr kumimoji="0" sz="4000" b="0" i="0" u="none" strike="noStrike" cap="none" spc="0" normalizeH="0" baseline="0">
            <a:ln>
              <a:noFill/>
            </a:ln>
            <a:solidFill>
              <a:schemeClr val="accent1">
                <a:satOff val="-9155"/>
                <a:lumOff val="-32673"/>
              </a:schemeClr>
            </a:solidFill>
            <a:effectLst/>
            <a:uFillTx/>
            <a:latin typeface="Graphik-Light"/>
            <a:ea typeface="Graphik-Light"/>
            <a:cs typeface="Graphik-Light"/>
            <a:sym typeface="Graphik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73</TotalTime>
  <Words>357</Words>
  <Application>Microsoft Macintosh PowerPoint</Application>
  <PresentationFormat>Custom</PresentationFormat>
  <Paragraphs>92</Paragraphs>
  <Slides>14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2" baseType="lpstr">
      <vt:lpstr>Arial</vt:lpstr>
      <vt:lpstr>Graphik</vt:lpstr>
      <vt:lpstr>Graphik-Light</vt:lpstr>
      <vt:lpstr>Helvetica Neue</vt:lpstr>
      <vt:lpstr>Produkt Extralight</vt:lpstr>
      <vt:lpstr>Produkt Light</vt:lpstr>
      <vt:lpstr>Times Roman</vt:lpstr>
      <vt:lpstr>38_MinimalistLight</vt:lpstr>
      <vt:lpstr>PowerPoint Presentation</vt:lpstr>
      <vt:lpstr>Paradigm Shift for Leaders</vt:lpstr>
      <vt:lpstr>Visionary Leaders</vt:lpstr>
      <vt:lpstr>PowerPoint Presentation</vt:lpstr>
      <vt:lpstr>PowerPoint Presentation</vt:lpstr>
      <vt:lpstr>Paradigm Shift for Leaders</vt:lpstr>
      <vt:lpstr>PowerPoint Presentation</vt:lpstr>
      <vt:lpstr>Why Relational Leadership is key</vt:lpstr>
      <vt:lpstr>Imago Dialogue Workshop </vt:lpstr>
      <vt:lpstr>Developing Leaders</vt:lpstr>
      <vt:lpstr>Practical Workshop</vt:lpstr>
      <vt:lpstr>After Action Review</vt:lpstr>
      <vt:lpstr>Key Takeaways</vt:lpstr>
      <vt:lpstr>Legacy1864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Rachel Knudson</cp:lastModifiedBy>
  <cp:revision>7</cp:revision>
  <dcterms:modified xsi:type="dcterms:W3CDTF">2024-09-24T19:48:58Z</dcterms:modified>
</cp:coreProperties>
</file>