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381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-1029"/>
              <a:lumOff val="-15629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168224"/>
              <a:satOff val="18883"/>
              <a:lumOff val="-3184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68224"/>
                  <a:satOff val="18883"/>
                  <a:lumOff val="-3184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0DBB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wholeTbl>
    <a:band2H>
      <a:tcTxStyle/>
      <a:tcStyle>
        <a:tcBdr/>
        <a:fill>
          <a:solidFill>
            <a:srgbClr val="FFFB00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410732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41073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7370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/>
      <a:tcStyle>
        <a:tcBdr/>
        <a:fill>
          <a:solidFill>
            <a:srgbClr val="DF9DF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14748"/>
              <a:satOff val="1446"/>
              <a:lumOff val="-896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>
                  <a:hueOff val="114748"/>
                  <a:satOff val="1446"/>
                  <a:lumOff val="-89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satOff val="-21357"/>
              <a:lumOff val="-20662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78"/>
    <p:restoredTop sz="94686"/>
  </p:normalViewPr>
  <p:slideViewPr>
    <p:cSldViewPr snapToGrid="0">
      <p:cViewPr varScale="1">
        <p:scale>
          <a:sx n="56" d="100"/>
          <a:sy n="56" d="100"/>
        </p:scale>
        <p:origin x="25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6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782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7839"/>
            <a:ext cx="21971000" cy="20066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21719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6000"/>
              </a:spcBef>
              <a:buSzTx/>
              <a:buFontTx/>
              <a:buNone/>
              <a:defRPr sz="5000"/>
            </a:lvl1pPr>
            <a:lvl2pPr marL="0" indent="457200" defTabSz="825500">
              <a:spcBef>
                <a:spcPts val="6000"/>
              </a:spcBef>
              <a:buSzTx/>
              <a:buFontTx/>
              <a:buNone/>
              <a:defRPr sz="5000"/>
            </a:lvl2pPr>
            <a:lvl3pPr marL="0" indent="914400" defTabSz="825500">
              <a:spcBef>
                <a:spcPts val="6000"/>
              </a:spcBef>
              <a:buSzTx/>
              <a:buFontTx/>
              <a:buNone/>
              <a:defRPr sz="5000"/>
            </a:lvl3pPr>
            <a:lvl4pPr marL="0" indent="1371600" defTabSz="825500">
              <a:spcBef>
                <a:spcPts val="6000"/>
              </a:spcBef>
              <a:buSzTx/>
              <a:buFontTx/>
              <a:buNone/>
              <a:defRPr sz="5000"/>
            </a:lvl4pPr>
            <a:lvl5pPr marL="0" indent="1828800" defTabSz="825500">
              <a:spcBef>
                <a:spcPts val="6000"/>
              </a:spcBef>
              <a:buSzTx/>
              <a:buFont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644"/>
            <a:ext cx="21971000" cy="40894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7360"/>
            <a:ext cx="21971000" cy="735145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28667"/>
          </a:xfrm>
          <a:prstGeom prst="rect">
            <a:avLst/>
          </a:prstGeom>
        </p:spPr>
        <p:txBody>
          <a:bodyPr anchor="b"/>
          <a:lstStyle>
            <a:lvl1pPr marL="254000" indent="-25400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56257" y="9559997"/>
            <a:ext cx="13471486" cy="6985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lack and white close-up of curved pieces of paper"/>
          <p:cNvSpPr>
            <a:spLocks noGrp="1"/>
          </p:cNvSpPr>
          <p:nvPr>
            <p:ph type="pic" sz="quarter" idx="21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Gray disc against a gray background"/>
          <p:cNvSpPr>
            <a:spLocks noGrp="1"/>
          </p:cNvSpPr>
          <p:nvPr>
            <p:ph type="pic" sz="quarter" idx="22"/>
          </p:nvPr>
        </p:nvSpPr>
        <p:spPr>
          <a:xfrm>
            <a:off x="14897100" y="3632200"/>
            <a:ext cx="9131300" cy="64570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Abstract image of two gray discs intersecting"/>
          <p:cNvSpPr>
            <a:spLocks noGrp="1"/>
          </p:cNvSpPr>
          <p:nvPr>
            <p:ph type="pic" sz="half" idx="23"/>
          </p:nvPr>
        </p:nvSpPr>
        <p:spPr>
          <a:xfrm>
            <a:off x="-749300" y="3632200"/>
            <a:ext cx="113030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lack and white close-up of woven texture"/>
          <p:cNvSpPr>
            <a:spLocks noGrp="1"/>
          </p:cNvSpPr>
          <p:nvPr>
            <p:ph type="pic" idx="21"/>
          </p:nvPr>
        </p:nvSpPr>
        <p:spPr>
          <a:xfrm>
            <a:off x="-38100" y="-1293994"/>
            <a:ext cx="24447500" cy="1629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y abstract curve and line"/>
          <p:cNvSpPr>
            <a:spLocks noGrp="1"/>
          </p:cNvSpPr>
          <p:nvPr>
            <p:ph type="pic" idx="21"/>
          </p:nvPr>
        </p:nvSpPr>
        <p:spPr>
          <a:xfrm>
            <a:off x="-50800" y="-1828800"/>
            <a:ext cx="24574500" cy="1737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1945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rridor of an open-air concrete structure under a partly cloudy sky"/>
          <p:cNvSpPr>
            <a:spLocks noGrp="1"/>
          </p:cNvSpPr>
          <p:nvPr>
            <p:ph type="pic" idx="21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1" name="View through a mesh-like ceiling under a blue sky"/>
          <p:cNvSpPr>
            <a:spLocks noGrp="1"/>
          </p:cNvSpPr>
          <p:nvPr>
            <p:ph type="pic" idx="22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906899"/>
            <a:ext cx="21971004" cy="4648201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60642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11980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3175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21124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25696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30268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34840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9412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43984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855633" marR="0" indent="-1058333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 typeface="Times Roman"/>
        <a:buChar char="◦"/>
        <a:tabLst/>
        <a:defRPr sz="4000" b="0" i="0" u="none" strike="noStrike" cap="none" spc="0" baseline="0">
          <a:solidFill>
            <a:srgbClr val="FFFFFF"/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adership &amp; the Culture Crisis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10604500" cy="5232400"/>
          </a:xfrm>
        </p:spPr>
        <p:txBody>
          <a:bodyPr anchor="ctr">
            <a:normAutofit/>
          </a:bodyPr>
          <a:lstStyle/>
          <a:p>
            <a:r>
              <a:rPr lang="en-US" sz="11100" dirty="0"/>
              <a:t>Leadership &amp; the Culture Crisis</a:t>
            </a:r>
          </a:p>
        </p:txBody>
      </p:sp>
      <p:sp>
        <p:nvSpPr>
          <p:cNvPr id="171" name="Ryan Knudson- Legacy1864"/>
          <p:cNvSpPr txBox="1">
            <a:spLocks noGrp="1"/>
          </p:cNvSpPr>
          <p:nvPr>
            <p:ph type="body" idx="4294967295"/>
          </p:nvPr>
        </p:nvSpPr>
        <p:spPr>
          <a:xfrm>
            <a:off x="469900" y="12192000"/>
            <a:ext cx="6896100" cy="1117600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rmAutofit/>
          </a:bodyPr>
          <a:lstStyle/>
          <a:p>
            <a:pPr marL="0" indent="0" hangingPunct="0">
              <a:buSzTx/>
              <a:buNone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</a:rPr>
              <a:t>Ryan Knudson- Legacy1864</a:t>
            </a:r>
          </a:p>
        </p:txBody>
      </p:sp>
      <p:pic>
        <p:nvPicPr>
          <p:cNvPr id="175" name="Picture 174" descr="One in a crowd">
            <a:extLst>
              <a:ext uri="{FF2B5EF4-FFF2-40B4-BE49-F238E27FC236}">
                <a16:creationId xmlns:a16="http://schemas.microsoft.com/office/drawing/2014/main" id="{3FC18FAF-93D2-82DA-5CBD-7AF625E0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94"/>
          <a:stretch/>
        </p:blipFill>
        <p:spPr>
          <a:xfrm>
            <a:off x="12382500" y="2514600"/>
            <a:ext cx="10795000" cy="8705088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72" name="Part 1"/>
          <p:cNvSpPr txBox="1">
            <a:spLocks noGrp="1"/>
          </p:cNvSpPr>
          <p:nvPr>
            <p:ph type="subTitle" sz="quarter" idx="4294967295"/>
          </p:nvPr>
        </p:nvSpPr>
        <p:spPr>
          <a:xfrm>
            <a:off x="1206500" y="5867400"/>
            <a:ext cx="4838700" cy="2006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7200" dirty="0"/>
              <a:t>Part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lational Leadership"/>
          <p:cNvSpPr txBox="1">
            <a:spLocks noGrp="1"/>
          </p:cNvSpPr>
          <p:nvPr>
            <p:ph type="title"/>
          </p:nvPr>
        </p:nvSpPr>
        <p:spPr>
          <a:xfrm>
            <a:off x="1206499" y="1597731"/>
            <a:ext cx="21971001" cy="1689101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Relational Leadership</a:t>
            </a:r>
          </a:p>
        </p:txBody>
      </p:sp>
      <p:sp>
        <p:nvSpPr>
          <p:cNvPr id="200" name="Build strong relationships based on care and approachability…"/>
          <p:cNvSpPr txBox="1">
            <a:spLocks noGrp="1"/>
          </p:cNvSpPr>
          <p:nvPr>
            <p:ph type="body" sz="half" idx="1"/>
          </p:nvPr>
        </p:nvSpPr>
        <p:spPr>
          <a:xfrm>
            <a:off x="1206499" y="4640199"/>
            <a:ext cx="21971001" cy="3913542"/>
          </a:xfrm>
          <a:prstGeom prst="rect">
            <a:avLst/>
          </a:prstGeom>
        </p:spPr>
        <p:txBody>
          <a:bodyPr/>
          <a:lstStyle/>
          <a:p>
            <a:r>
              <a:rPr dirty="0"/>
              <a:t>Build strong relationships based on care and approachability</a:t>
            </a:r>
          </a:p>
          <a:p>
            <a:r>
              <a:rPr dirty="0"/>
              <a:t>Foster a sense of community and support</a:t>
            </a:r>
          </a:p>
          <a:p>
            <a:r>
              <a:rPr dirty="0"/>
              <a:t>Encourage vulnerability and open communication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eveloping Lea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Developing Leaders</a:t>
            </a:r>
          </a:p>
        </p:txBody>
      </p:sp>
      <p:sp>
        <p:nvSpPr>
          <p:cNvPr id="203" name="Create and share paths for growth and development…"/>
          <p:cNvSpPr txBox="1">
            <a:spLocks noGrp="1"/>
          </p:cNvSpPr>
          <p:nvPr>
            <p:ph type="body" sz="quarter" idx="1"/>
          </p:nvPr>
        </p:nvSpPr>
        <p:spPr>
          <a:xfrm>
            <a:off x="10553017" y="2674623"/>
            <a:ext cx="13455278" cy="3913542"/>
          </a:xfrm>
          <a:prstGeom prst="rect">
            <a:avLst/>
          </a:prstGeom>
        </p:spPr>
        <p:txBody>
          <a:bodyPr/>
          <a:lstStyle/>
          <a:p>
            <a:pPr marL="1186052" indent="-1047749" defTabSz="2413955">
              <a:spcBef>
                <a:spcPts val="4600"/>
              </a:spcBef>
              <a:defRPr sz="3959"/>
            </a:pPr>
            <a:r>
              <a:rPr dirty="0"/>
              <a:t>Create and share paths for growth and development</a:t>
            </a:r>
          </a:p>
          <a:p>
            <a:pPr marL="1186052" indent="-1047749" defTabSz="2413955">
              <a:spcBef>
                <a:spcPts val="4600"/>
              </a:spcBef>
              <a:defRPr sz="3959"/>
            </a:pPr>
            <a:r>
              <a:rPr dirty="0"/>
              <a:t>Value team input and contributions</a:t>
            </a:r>
          </a:p>
          <a:p>
            <a:pPr marL="1186052" indent="-1047749" defTabSz="2413955">
              <a:spcBef>
                <a:spcPts val="4600"/>
              </a:spcBef>
              <a:defRPr sz="3959"/>
            </a:pPr>
            <a:r>
              <a:rPr dirty="0"/>
              <a:t>Implement training focused on improvement </a:t>
            </a:r>
          </a:p>
        </p:txBody>
      </p:sp>
      <p:pic>
        <p:nvPicPr>
          <p:cNvPr id="204" name="93bef5994158dcf8253c8acf97cee118.jpg" descr="93bef5994158dcf8253c8acf97cee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8" y="4619684"/>
            <a:ext cx="9334501" cy="817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ractical ap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Practical application</a:t>
            </a:r>
          </a:p>
        </p:txBody>
      </p:sp>
      <p:sp>
        <p:nvSpPr>
          <p:cNvPr id="207" name="Identify leadership styles (Visionary, Relational, Results-Oriented)…"/>
          <p:cNvSpPr txBox="1">
            <a:spLocks noGrp="1"/>
          </p:cNvSpPr>
          <p:nvPr>
            <p:ph type="body" sz="half" idx="1"/>
          </p:nvPr>
        </p:nvSpPr>
        <p:spPr>
          <a:xfrm>
            <a:off x="1206500" y="3075761"/>
            <a:ext cx="21971000" cy="3913542"/>
          </a:xfrm>
          <a:prstGeom prst="rect">
            <a:avLst/>
          </a:prstGeom>
        </p:spPr>
        <p:txBody>
          <a:bodyPr/>
          <a:lstStyle/>
          <a:p>
            <a:r>
              <a:rPr dirty="0"/>
              <a:t>Identify leadership styles (Visionary, Relational, Results-Oriented)</a:t>
            </a:r>
          </a:p>
          <a:p>
            <a:r>
              <a:rPr dirty="0"/>
              <a:t>Recognize the importance of complementary leadership styles</a:t>
            </a:r>
          </a:p>
          <a:p>
            <a:r>
              <a:rPr dirty="0"/>
              <a:t>Seek out diverse leaders to support growth</a:t>
            </a:r>
          </a:p>
        </p:txBody>
      </p:sp>
      <p:pic>
        <p:nvPicPr>
          <p:cNvPr id="208" name="istockphoto-1326416650-612x612.jpg" descr="istockphoto-1326416650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352" y="5785889"/>
            <a:ext cx="10716379" cy="7196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isionary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5583732" cy="1689100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rPr dirty="0"/>
              <a:t>Visionary</a:t>
            </a:r>
          </a:p>
        </p:txBody>
      </p:sp>
      <p:sp>
        <p:nvSpPr>
          <p:cNvPr id="211" name="Identify leadership styles (Visionary, Relational, Results-Oriented)…"/>
          <p:cNvSpPr txBox="1">
            <a:spLocks noGrp="1"/>
          </p:cNvSpPr>
          <p:nvPr>
            <p:ph type="body" sz="quarter" idx="1"/>
          </p:nvPr>
        </p:nvSpPr>
        <p:spPr>
          <a:xfrm>
            <a:off x="625361" y="2766122"/>
            <a:ext cx="6746009" cy="10083847"/>
          </a:xfrm>
          <a:prstGeom prst="rect">
            <a:avLst/>
          </a:prstGeom>
        </p:spPr>
        <p:txBody>
          <a:bodyPr numCol="2">
            <a:noAutofit/>
          </a:bodyPr>
          <a:lstStyle/>
          <a:p>
            <a:r>
              <a:rPr lang="en-US" sz="3200" dirty="0"/>
              <a:t>Bold</a:t>
            </a:r>
          </a:p>
          <a:p>
            <a:r>
              <a:rPr lang="en-US" sz="3200" dirty="0"/>
              <a:t>Decisive</a:t>
            </a:r>
          </a:p>
          <a:p>
            <a:r>
              <a:rPr lang="en-US" sz="3200" dirty="0"/>
              <a:t>Keeps the vision alive</a:t>
            </a:r>
          </a:p>
          <a:p>
            <a:r>
              <a:rPr lang="en-US" sz="3200" dirty="0"/>
              <a:t>Excited</a:t>
            </a:r>
          </a:p>
          <a:p>
            <a:r>
              <a:rPr lang="en-US" sz="2800" dirty="0"/>
              <a:t>Stakeholder buy-in</a:t>
            </a:r>
          </a:p>
          <a:p>
            <a:r>
              <a:rPr lang="en-US" sz="3200" dirty="0"/>
              <a:t>Simplifies complex ideas</a:t>
            </a:r>
          </a:p>
          <a:p>
            <a:r>
              <a:rPr lang="en-US" sz="3200" dirty="0"/>
              <a:t>Trailblazer</a:t>
            </a:r>
          </a:p>
          <a:p>
            <a:r>
              <a:rPr lang="en-US" sz="3200" dirty="0"/>
              <a:t>Energetic</a:t>
            </a:r>
          </a:p>
          <a:p>
            <a:r>
              <a:rPr lang="en-US" sz="2000" dirty="0"/>
              <a:t>Strong Communication</a:t>
            </a:r>
          </a:p>
          <a:p>
            <a:r>
              <a:rPr lang="en-US" sz="3200" dirty="0"/>
              <a:t>Vision Caster</a:t>
            </a:r>
          </a:p>
          <a:p>
            <a:r>
              <a:rPr lang="en-US" sz="3200" dirty="0"/>
              <a:t>Dot Connector</a:t>
            </a:r>
          </a:p>
          <a:p>
            <a:r>
              <a:rPr lang="en-US" sz="3200" dirty="0"/>
              <a:t>Disruptive</a:t>
            </a:r>
          </a:p>
          <a:p>
            <a:r>
              <a:rPr lang="en-US" sz="3200" dirty="0"/>
              <a:t>Constantly reinventing oneself </a:t>
            </a:r>
          </a:p>
        </p:txBody>
      </p:sp>
      <p:sp>
        <p:nvSpPr>
          <p:cNvPr id="212" name="Relational"/>
          <p:cNvSpPr txBox="1"/>
          <p:nvPr/>
        </p:nvSpPr>
        <p:spPr>
          <a:xfrm>
            <a:off x="9400134" y="634999"/>
            <a:ext cx="5583732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2316421">
              <a:lnSpc>
                <a:spcPct val="90000"/>
              </a:lnSpc>
              <a:spcBef>
                <a:spcPts val="0"/>
              </a:spcBef>
              <a:defRPr sz="9500" spc="-9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rPr sz="9000" dirty="0"/>
              <a:t>Relational</a:t>
            </a:r>
          </a:p>
        </p:txBody>
      </p:sp>
      <p:sp>
        <p:nvSpPr>
          <p:cNvPr id="213" name="Identify leadership styles (Visionary, Relational, Results-Oriented)…"/>
          <p:cNvSpPr txBox="1"/>
          <p:nvPr/>
        </p:nvSpPr>
        <p:spPr>
          <a:xfrm>
            <a:off x="9116452" y="3075761"/>
            <a:ext cx="6151096" cy="1008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Directs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Vulnerable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Trustworthy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Inspirational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Growing Leaders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Healthy Conflict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Identifies Talent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Self-aware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Driven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Asks for help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Serves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Coachable</a:t>
            </a:r>
          </a:p>
        </p:txBody>
      </p:sp>
      <p:sp>
        <p:nvSpPr>
          <p:cNvPr id="214" name="Results-Oriented"/>
          <p:cNvSpPr txBox="1"/>
          <p:nvPr/>
        </p:nvSpPr>
        <p:spPr>
          <a:xfrm>
            <a:off x="17446271" y="634999"/>
            <a:ext cx="5735319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defTabSz="1316703">
              <a:lnSpc>
                <a:spcPct val="90000"/>
              </a:lnSpc>
              <a:spcBef>
                <a:spcPts val="0"/>
              </a:spcBef>
              <a:defRPr sz="5832" spc="-58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rPr dirty="0"/>
              <a:t>Results-Oriented</a:t>
            </a:r>
          </a:p>
        </p:txBody>
      </p:sp>
      <p:sp>
        <p:nvSpPr>
          <p:cNvPr id="215" name="Identify leadership styles (Visionary, Relational, Results-Oriented)…"/>
          <p:cNvSpPr txBox="1"/>
          <p:nvPr/>
        </p:nvSpPr>
        <p:spPr>
          <a:xfrm>
            <a:off x="17238382" y="2851643"/>
            <a:ext cx="6151097" cy="1008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Fearless Decision maker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Credit where credit is due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Driving Profit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World-class driven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Disruption Mindset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Delegation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Business Acumen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Healthy Accountability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Challenge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Out-of-the-box thinker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Cares deeply about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Uses data to make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Operational Excellence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Challenge each other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2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2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uiExpand="1" build="p" animBg="1"/>
      <p:bldP spid="212" grpId="0" animBg="1"/>
      <p:bldP spid="213" grpId="0" build="p" animBg="1"/>
      <p:bldP spid="214" grpId="0" animBg="1"/>
      <p:bldP spid="2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onuslting"/>
          <p:cNvSpPr txBox="1">
            <a:spLocks noGrp="1"/>
          </p:cNvSpPr>
          <p:nvPr>
            <p:ph type="body" idx="21"/>
          </p:nvPr>
        </p:nvSpPr>
        <p:spPr>
          <a:xfrm>
            <a:off x="1203685" y="7200900"/>
            <a:ext cx="9779001" cy="1003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Conuslting </a:t>
            </a:r>
          </a:p>
        </p:txBody>
      </p:sp>
      <p:pic>
        <p:nvPicPr>
          <p:cNvPr id="218" name="unknown.png" descr="unknown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6250" r="6250"/>
          <a:stretch>
            <a:fillRect/>
          </a:stretch>
        </p:blipFill>
        <p:spPr>
          <a:xfrm>
            <a:off x="12382500" y="0"/>
            <a:ext cx="12001500" cy="13716001"/>
          </a:xfrm>
          <a:prstGeom prst="rect">
            <a:avLst/>
          </a:prstGeom>
        </p:spPr>
      </p:pic>
      <p:sp>
        <p:nvSpPr>
          <p:cNvPr id="219" name="Legacy1864"/>
          <p:cNvSpPr txBox="1">
            <a:spLocks noGrp="1"/>
          </p:cNvSpPr>
          <p:nvPr>
            <p:ph type="title"/>
          </p:nvPr>
        </p:nvSpPr>
        <p:spPr>
          <a:xfrm>
            <a:off x="1203685" y="5511800"/>
            <a:ext cx="9779001" cy="1689101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Legacy1864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orridor of an open-air concrete structure under a partly cloudy sky" descr="Corridor of an open-air concrete structure under a partly cloudy sky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5390" r="25390"/>
          <a:stretch>
            <a:fillRect/>
          </a:stretch>
        </p:blipFill>
        <p:spPr>
          <a:xfrm>
            <a:off x="12382500" y="0"/>
            <a:ext cx="12001500" cy="13715999"/>
          </a:xfrm>
          <a:prstGeom prst="rect">
            <a:avLst/>
          </a:prstGeom>
        </p:spPr>
      </p:pic>
      <p:sp>
        <p:nvSpPr>
          <p:cNvPr id="176" name="Addressing Caregiver Burnout: A Call to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40805">
              <a:defRPr sz="9600" spc="-96">
                <a:solidFill>
                  <a:srgbClr val="000000"/>
                </a:solidFill>
              </a:defRPr>
            </a:pPr>
            <a:r>
              <a:rPr dirty="0"/>
              <a:t>Addressing Caregiver Burnout: </a:t>
            </a:r>
            <a:r>
              <a:rPr sz="8640" spc="-86" dirty="0"/>
              <a:t>A Call to Action</a:t>
            </a:r>
          </a:p>
        </p:txBody>
      </p:sp>
      <p:sp>
        <p:nvSpPr>
          <p:cNvPr id="177" name="The Challenge: Caregiver burnout is at an all-time high, impacting the quality of care and the long-term care industry as a whole."/>
          <p:cNvSpPr txBox="1">
            <a:spLocks noGrp="1"/>
          </p:cNvSpPr>
          <p:nvPr>
            <p:ph type="body" sz="quarter" idx="1"/>
          </p:nvPr>
        </p:nvSpPr>
        <p:spPr>
          <a:xfrm>
            <a:off x="794158" y="8201336"/>
            <a:ext cx="10603684" cy="3710218"/>
          </a:xfrm>
          <a:prstGeom prst="rect">
            <a:avLst/>
          </a:prstGeom>
        </p:spPr>
        <p:txBody>
          <a:bodyPr/>
          <a:lstStyle>
            <a:lvl1pPr defTabSz="457200">
              <a:defRPr sz="5000">
                <a:solidFill>
                  <a:srgbClr val="000000"/>
                </a:solidFill>
              </a:defRPr>
            </a:lvl1pPr>
          </a:lstStyle>
          <a:p>
            <a:r>
              <a:rPr dirty="0"/>
              <a:t>The Challenge: Caregiver burnout is at an all-time high, impacting the quality of care and the long-term care industry as a whole.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Challe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The Challenge</a:t>
            </a:r>
          </a:p>
        </p:txBody>
      </p:sp>
      <p:sp>
        <p:nvSpPr>
          <p:cNvPr id="180" name="Caregiver burnout rate in 2018 was 52%…"/>
          <p:cNvSpPr txBox="1">
            <a:spLocks noGrp="1"/>
          </p:cNvSpPr>
          <p:nvPr>
            <p:ph type="body" sz="half" idx="1"/>
          </p:nvPr>
        </p:nvSpPr>
        <p:spPr>
          <a:xfrm>
            <a:off x="1095880" y="2381594"/>
            <a:ext cx="23289606" cy="5711042"/>
          </a:xfrm>
          <a:prstGeom prst="rect">
            <a:avLst/>
          </a:prstGeom>
        </p:spPr>
        <p:txBody>
          <a:bodyPr/>
          <a:lstStyle/>
          <a:p>
            <a:r>
              <a:rPr dirty="0"/>
              <a:t>Caregiver burnout rate in 2018 was 52%</a:t>
            </a:r>
          </a:p>
          <a:p>
            <a:r>
              <a:rPr dirty="0"/>
              <a:t>During the pandemic, an estimated 100,000 caregivers left the industry with a projected 900,00 to leave by the end of 2027. By 2026 there is projected to be 7.8 million unfilled caregiver jobs nationwide. </a:t>
            </a:r>
          </a:p>
          <a:p>
            <a:r>
              <a:rPr dirty="0"/>
              <a:t>In 2022 turnover rates for segments of healthcare ranged from 19.5% in hospitals, 65% for at-home care providers, and 94% for nursing homes. </a:t>
            </a:r>
          </a:p>
        </p:txBody>
      </p:sp>
      <p:pic>
        <p:nvPicPr>
          <p:cNvPr id="181" name="istockphoto-1492349083-612x612.jpg" descr="istockphoto-1492349083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189" y="7392244"/>
            <a:ext cx="8759793" cy="5711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Impact of Burn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The Impact of Burnout</a:t>
            </a:r>
          </a:p>
        </p:txBody>
      </p:sp>
      <p:sp>
        <p:nvSpPr>
          <p:cNvPr id="184" name="Decreasing quality of care…"/>
          <p:cNvSpPr txBox="1">
            <a:spLocks noGrp="1"/>
          </p:cNvSpPr>
          <p:nvPr>
            <p:ph type="body" idx="1"/>
          </p:nvPr>
        </p:nvSpPr>
        <p:spPr>
          <a:xfrm>
            <a:off x="1206500" y="3710518"/>
            <a:ext cx="20579989" cy="7564479"/>
          </a:xfrm>
          <a:prstGeom prst="rect">
            <a:avLst/>
          </a:prstGeom>
        </p:spPr>
        <p:txBody>
          <a:bodyPr/>
          <a:lstStyle/>
          <a:p>
            <a:r>
              <a:rPr dirty="0"/>
              <a:t>Decreasing quality of care</a:t>
            </a:r>
          </a:p>
          <a:p>
            <a:r>
              <a:rPr dirty="0"/>
              <a:t>Increasing wages outpacing funding rates</a:t>
            </a:r>
          </a:p>
          <a:p>
            <a:r>
              <a:rPr dirty="0"/>
              <a:t>Lack of team engagement and buy-in to facility culture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onsequ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Consequences </a:t>
            </a:r>
          </a:p>
        </p:txBody>
      </p:sp>
      <p:sp>
        <p:nvSpPr>
          <p:cNvPr id="187" name="High turnover rates…"/>
          <p:cNvSpPr txBox="1">
            <a:spLocks noGrp="1"/>
          </p:cNvSpPr>
          <p:nvPr>
            <p:ph type="body" idx="1"/>
          </p:nvPr>
        </p:nvSpPr>
        <p:spPr>
          <a:xfrm>
            <a:off x="1206500" y="3075761"/>
            <a:ext cx="21971000" cy="9468498"/>
          </a:xfrm>
          <a:prstGeom prst="rect">
            <a:avLst/>
          </a:prstGeom>
        </p:spPr>
        <p:txBody>
          <a:bodyPr/>
          <a:lstStyle/>
          <a:p>
            <a:r>
              <a:rPr dirty="0"/>
              <a:t>High turnover rates </a:t>
            </a:r>
          </a:p>
          <a:p>
            <a:r>
              <a:rPr dirty="0"/>
              <a:t>Difficulty in recruiting and retaining quality staff</a:t>
            </a:r>
          </a:p>
          <a:p>
            <a:r>
              <a:rPr dirty="0"/>
              <a:t>Negative impact on resident care and services </a:t>
            </a:r>
          </a:p>
        </p:txBody>
      </p:sp>
      <p:pic>
        <p:nvPicPr>
          <p:cNvPr id="188" name="depositphotos_464061584-stock-illustration-employee-turnover-worker-replacing-by.jpg.jpeg" descr="depositphotos_464061584-stock-illustration-employee-turnover-worker-replacing-by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99" y="5165211"/>
            <a:ext cx="10112717" cy="7939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he Bigger Picture &amp; Imp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The Bigger Picture &amp; Impact</a:t>
            </a:r>
          </a:p>
        </p:txBody>
      </p:sp>
      <p:sp>
        <p:nvSpPr>
          <p:cNvPr id="191" name="Cultural crisis affecting the ability to provide great care…"/>
          <p:cNvSpPr txBox="1">
            <a:spLocks noGrp="1"/>
          </p:cNvSpPr>
          <p:nvPr>
            <p:ph type="body" idx="1"/>
          </p:nvPr>
        </p:nvSpPr>
        <p:spPr>
          <a:xfrm>
            <a:off x="1206500" y="3795153"/>
            <a:ext cx="21971001" cy="7983264"/>
          </a:xfrm>
          <a:prstGeom prst="rect">
            <a:avLst/>
          </a:prstGeom>
        </p:spPr>
        <p:txBody>
          <a:bodyPr/>
          <a:lstStyle/>
          <a:p>
            <a:r>
              <a:rPr dirty="0"/>
              <a:t>Cultural crisis affecting the ability to provide great care</a:t>
            </a:r>
          </a:p>
          <a:p>
            <a:r>
              <a:rPr dirty="0"/>
              <a:t>People seeking trustworthy leaders and validation</a:t>
            </a:r>
          </a:p>
          <a:p>
            <a:r>
              <a:rPr dirty="0"/>
              <a:t>Increased sense of loneliness and anxiety despite social media connections </a:t>
            </a:r>
          </a:p>
          <a:p>
            <a:r>
              <a:rPr dirty="0"/>
              <a:t>Residents, teams and leaders are all suffering</a:t>
            </a:r>
          </a:p>
          <a:p>
            <a:endParaRPr dirty="0"/>
          </a:p>
          <a:p>
            <a:pPr marL="596900" indent="-457200">
              <a:defRPr sz="5900"/>
            </a:pPr>
            <a:r>
              <a:rPr dirty="0"/>
              <a:t>How will we meet this challenge?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orridor of an open-air concrete structure under a partly cloudy sky" descr="Corridor of an open-air concrete structure under a partly cloudy sky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0779" r="20779"/>
          <a:stretch>
            <a:fillRect/>
          </a:stretch>
        </p:blipFill>
        <p:spPr>
          <a:xfrm>
            <a:off x="12382500" y="0"/>
            <a:ext cx="12001500" cy="13715999"/>
          </a:xfrm>
          <a:prstGeom prst="rect">
            <a:avLst/>
          </a:prstGeom>
        </p:spPr>
      </p:pic>
      <p:sp>
        <p:nvSpPr>
          <p:cNvPr id="194" name="Solutions to Counterbalance"/>
          <p:cNvSpPr txBox="1">
            <a:spLocks noGrp="1"/>
          </p:cNvSpPr>
          <p:nvPr>
            <p:ph type="title"/>
          </p:nvPr>
        </p:nvSpPr>
        <p:spPr>
          <a:xfrm>
            <a:off x="1208199" y="2856918"/>
            <a:ext cx="9779001" cy="58822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9600" dirty="0"/>
              <a:t>Solutions to Counterbalance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6AF7D-23A5-9E24-5009-5FA2B067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aradigm shift for Leaders &amp; The Why">
            <a:extLst>
              <a:ext uri="{FF2B5EF4-FFF2-40B4-BE49-F238E27FC236}">
                <a16:creationId xmlns:a16="http://schemas.microsoft.com/office/drawing/2014/main" id="{BA9A139C-AD2E-BCC9-F692-239950D406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3959181"/>
            <a:ext cx="15527020" cy="1689101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rPr dirty="0"/>
              <a:t>Paradigm </a:t>
            </a:r>
            <a:r>
              <a:rPr lang="en-US" dirty="0"/>
              <a:t>S</a:t>
            </a:r>
            <a:r>
              <a:rPr dirty="0"/>
              <a:t>hift for 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C2C18-0F36-1CE5-0168-62B744514F5A}"/>
              </a:ext>
            </a:extLst>
          </p:cNvPr>
          <p:cNvSpPr txBox="1"/>
          <p:nvPr/>
        </p:nvSpPr>
        <p:spPr>
          <a:xfrm>
            <a:off x="1206500" y="6061352"/>
            <a:ext cx="14413443" cy="218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Graphik-Light"/>
                <a:cs typeface="Graphik-Light"/>
                <a:sym typeface="Graphik Light"/>
              </a:rPr>
              <a:t>Relational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B0CA3-BA63-710B-7B94-F858A5DDFF10}"/>
              </a:ext>
            </a:extLst>
          </p:cNvPr>
          <p:cNvSpPr txBox="1"/>
          <p:nvPr/>
        </p:nvSpPr>
        <p:spPr>
          <a:xfrm>
            <a:off x="1206500" y="8603819"/>
            <a:ext cx="11955196" cy="218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Graphik-Light"/>
                <a:cs typeface="Graphik-Light"/>
                <a:sym typeface="Graphik Light"/>
              </a:rPr>
              <a:t>Developing Leaders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D1DA0-97F8-155C-323C-6F809636C90D}"/>
              </a:ext>
            </a:extLst>
          </p:cNvPr>
          <p:cNvSpPr txBox="1"/>
          <p:nvPr/>
        </p:nvSpPr>
        <p:spPr>
          <a:xfrm>
            <a:off x="1206500" y="478673"/>
            <a:ext cx="11774057" cy="218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u="sng" dirty="0">
                <a:latin typeface="+mj-lt"/>
              </a:rPr>
              <a:t>3 points for change:</a:t>
            </a:r>
            <a:endParaRPr kumimoji="0" lang="en-US" sz="9600" b="0" i="0" u="sng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Graphik-Light"/>
              <a:cs typeface="Graphik-Light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6891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aradigm shift for Leaders &amp; The Why"/>
          <p:cNvSpPr txBox="1">
            <a:spLocks noGrp="1"/>
          </p:cNvSpPr>
          <p:nvPr>
            <p:ph type="title"/>
          </p:nvPr>
        </p:nvSpPr>
        <p:spPr>
          <a:xfrm>
            <a:off x="1206500" y="1637845"/>
            <a:ext cx="21971000" cy="1689101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Paradigm shift for Leaders &amp; The Why</a:t>
            </a:r>
          </a:p>
        </p:txBody>
      </p:sp>
      <p:sp>
        <p:nvSpPr>
          <p:cNvPr id="197" name="Tapping into the mindset of Millennials and Gen Z in the workforce…"/>
          <p:cNvSpPr txBox="1">
            <a:spLocks noGrp="1"/>
          </p:cNvSpPr>
          <p:nvPr>
            <p:ph type="body" idx="1"/>
          </p:nvPr>
        </p:nvSpPr>
        <p:spPr>
          <a:xfrm>
            <a:off x="1206499" y="4828033"/>
            <a:ext cx="21971001" cy="7095829"/>
          </a:xfrm>
          <a:prstGeom prst="rect">
            <a:avLst/>
          </a:prstGeom>
        </p:spPr>
        <p:txBody>
          <a:bodyPr/>
          <a:lstStyle/>
          <a:p>
            <a:r>
              <a:rPr dirty="0"/>
              <a:t>Tapping into the mindset of Millennials and Gen Z in the workforce</a:t>
            </a:r>
          </a:p>
          <a:p>
            <a:r>
              <a:rPr dirty="0"/>
              <a:t>Communicate the organization’s purpose and vision</a:t>
            </a:r>
          </a:p>
          <a:p>
            <a:r>
              <a:rPr dirty="0"/>
              <a:t>Emphasize the nobility and impact of work</a:t>
            </a:r>
          </a:p>
          <a:p>
            <a:r>
              <a:rPr dirty="0"/>
              <a:t>Illustrate how each role contributes to the greater good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uiExpand="1" build="p" animBg="1"/>
    </p:bldLst>
  </p:timing>
</p:sld>
</file>

<file path=ppt/theme/theme1.xml><?xml version="1.0" encoding="utf-8"?>
<a:theme xmlns:a="http://schemas.openxmlformats.org/drawingml/2006/main" name="35_DynamicWavesDark">
  <a:themeElements>
    <a:clrScheme name="35_DynamicWavesDark">
      <a:dk1>
        <a:srgbClr val="FF0000"/>
      </a:dk1>
      <a:lt1>
        <a:srgbClr val="FFFFFF"/>
      </a:lt1>
      <a:dk2>
        <a:srgbClr val="53585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5_DynamicWavesDark">
  <a:themeElements>
    <a:clrScheme name="35_DynamicWavesDark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415</Words>
  <Application>Microsoft Macintosh PowerPoint</Application>
  <PresentationFormat>Custom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Graphik</vt:lpstr>
      <vt:lpstr>Graphik-Light</vt:lpstr>
      <vt:lpstr>Helvetica Neue</vt:lpstr>
      <vt:lpstr>Produkt Extralight</vt:lpstr>
      <vt:lpstr>Produkt Light</vt:lpstr>
      <vt:lpstr>Times Roman</vt:lpstr>
      <vt:lpstr>35_DynamicWavesDark</vt:lpstr>
      <vt:lpstr>Leadership &amp; the Culture Crisis</vt:lpstr>
      <vt:lpstr>Addressing Caregiver Burnout: A Call to Action</vt:lpstr>
      <vt:lpstr>The Challenge</vt:lpstr>
      <vt:lpstr>The Impact of Burnout</vt:lpstr>
      <vt:lpstr>Consequences </vt:lpstr>
      <vt:lpstr>The Bigger Picture &amp; Impact</vt:lpstr>
      <vt:lpstr>Solutions to Counterbalance</vt:lpstr>
      <vt:lpstr>Paradigm Shift for Leaders</vt:lpstr>
      <vt:lpstr>Paradigm shift for Leaders &amp; The Why</vt:lpstr>
      <vt:lpstr>Relational Leadership</vt:lpstr>
      <vt:lpstr>Developing Leaders</vt:lpstr>
      <vt:lpstr>Practical application</vt:lpstr>
      <vt:lpstr>Visionary</vt:lpstr>
      <vt:lpstr>Legacy1864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Rachel Knudson</cp:lastModifiedBy>
  <cp:revision>4</cp:revision>
  <dcterms:modified xsi:type="dcterms:W3CDTF">2024-09-23T16:19:47Z</dcterms:modified>
</cp:coreProperties>
</file>